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8"/>
  </p:notesMasterIdLst>
  <p:sldIdLst>
    <p:sldId id="257" r:id="rId5"/>
    <p:sldId id="260" r:id="rId6"/>
    <p:sldId id="258" r:id="rId7"/>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BCBCB"/>
    <a:srgbClr val="E7E6E6"/>
    <a:srgbClr val="FFFFFF"/>
    <a:srgbClr val="7F7F7F"/>
    <a:srgbClr val="949494"/>
    <a:srgbClr val="28134C"/>
    <a:srgbClr val="285A4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F3B3EA5-D343-448D-9AC9-7F8CBED68C17}" v="1" dt="2025-12-19T02:11:44.04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p:scale>
          <a:sx n="100" d="100"/>
          <a:sy n="100" d="100"/>
        </p:scale>
        <p:origin x="378" y="-171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el_Teng 鄧志祥" userId="dd227104-4ec7-4dc8-b323-b8b97565d906" providerId="ADAL" clId="{C8D806A3-342F-42E7-B902-828283888335}"/>
    <pc:docChg chg="modSld">
      <pc:chgData name="Michael_Teng 鄧志祥" userId="dd227104-4ec7-4dc8-b323-b8b97565d906" providerId="ADAL" clId="{C8D806A3-342F-42E7-B902-828283888335}" dt="2025-12-19T02:11:44.046" v="0"/>
      <pc:docMkLst>
        <pc:docMk/>
      </pc:docMkLst>
      <pc:sldChg chg="modSp">
        <pc:chgData name="Michael_Teng 鄧志祥" userId="dd227104-4ec7-4dc8-b323-b8b97565d906" providerId="ADAL" clId="{C8D806A3-342F-42E7-B902-828283888335}" dt="2025-12-19T02:11:44.046" v="0"/>
        <pc:sldMkLst>
          <pc:docMk/>
          <pc:sldMk cId="1314322454" sldId="260"/>
        </pc:sldMkLst>
        <pc:graphicFrameChg chg="mod">
          <ac:chgData name="Michael_Teng 鄧志祥" userId="dd227104-4ec7-4dc8-b323-b8b97565d906" providerId="ADAL" clId="{C8D806A3-342F-42E7-B902-828283888335}" dt="2025-12-19T02:11:44.046" v="0"/>
          <ac:graphicFrameMkLst>
            <pc:docMk/>
            <pc:sldMk cId="1314322454" sldId="260"/>
            <ac:graphicFrameMk id="4" creationId="{1A792C75-31E5-AACE-D681-CDC628F9277C}"/>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D7366C-A03A-4608-8C29-342644735441}" type="datetimeFigureOut">
              <a:rPr lang="en-US" smtClean="0"/>
              <a:t>12/19/2025</a:t>
            </a:fld>
            <a:endParaRPr lang="en-US"/>
          </a:p>
        </p:txBody>
      </p:sp>
      <p:sp>
        <p:nvSpPr>
          <p:cNvPr id="4" name="投影片影像版面配置區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E4D648-8EC2-46CF-84AB-66ABCFB92C43}" type="slidenum">
              <a:rPr lang="en-US" smtClean="0"/>
              <a:t>‹#›</a:t>
            </a:fld>
            <a:endParaRPr lang="en-US"/>
          </a:p>
        </p:txBody>
      </p:sp>
    </p:spTree>
    <p:extLst>
      <p:ext uri="{BB962C8B-B14F-4D97-AF65-F5344CB8AC3E}">
        <p14:creationId xmlns:p14="http://schemas.microsoft.com/office/powerpoint/2010/main" val="27284313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en-US"/>
          </a:p>
        </p:txBody>
      </p:sp>
      <p:sp>
        <p:nvSpPr>
          <p:cNvPr id="4" name="投影片編號版面配置區 3"/>
          <p:cNvSpPr>
            <a:spLocks noGrp="1"/>
          </p:cNvSpPr>
          <p:nvPr>
            <p:ph type="sldNum" sz="quarter" idx="5"/>
          </p:nvPr>
        </p:nvSpPr>
        <p:spPr/>
        <p:txBody>
          <a:bodyPr/>
          <a:lstStyle/>
          <a:p>
            <a:fld id="{D9E4D648-8EC2-46CF-84AB-66ABCFB92C43}" type="slidenum">
              <a:rPr lang="en-US" smtClean="0"/>
              <a:t>1</a:t>
            </a:fld>
            <a:endParaRPr lang="en-US"/>
          </a:p>
        </p:txBody>
      </p:sp>
    </p:spTree>
    <p:extLst>
      <p:ext uri="{BB962C8B-B14F-4D97-AF65-F5344CB8AC3E}">
        <p14:creationId xmlns:p14="http://schemas.microsoft.com/office/powerpoint/2010/main" val="1190284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en-US"/>
          </a:p>
        </p:txBody>
      </p:sp>
      <p:sp>
        <p:nvSpPr>
          <p:cNvPr id="4" name="投影片編號版面配置區 3"/>
          <p:cNvSpPr>
            <a:spLocks noGrp="1"/>
          </p:cNvSpPr>
          <p:nvPr>
            <p:ph type="sldNum" sz="quarter" idx="5"/>
          </p:nvPr>
        </p:nvSpPr>
        <p:spPr/>
        <p:txBody>
          <a:bodyPr/>
          <a:lstStyle/>
          <a:p>
            <a:fld id="{D9E4D648-8EC2-46CF-84AB-66ABCFB92C43}" type="slidenum">
              <a:rPr lang="en-US" smtClean="0"/>
              <a:t>2</a:t>
            </a:fld>
            <a:endParaRPr lang="en-US"/>
          </a:p>
        </p:txBody>
      </p:sp>
    </p:spTree>
    <p:extLst>
      <p:ext uri="{BB962C8B-B14F-4D97-AF65-F5344CB8AC3E}">
        <p14:creationId xmlns:p14="http://schemas.microsoft.com/office/powerpoint/2010/main" val="40138878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6048F450-531D-4D6B-96DA-029AE92C3610}" type="datetimeFigureOut">
              <a:rPr lang="en-US" smtClean="0"/>
              <a:t>12/19/2025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C62D6C-91FE-4F51-8863-EEEC409D7F28}" type="slidenum">
              <a:rPr lang="en-US" smtClean="0"/>
              <a:t>‹#›</a:t>
            </a:fld>
            <a:endParaRPr lang="en-US"/>
          </a:p>
        </p:txBody>
      </p:sp>
    </p:spTree>
    <p:extLst>
      <p:ext uri="{BB962C8B-B14F-4D97-AF65-F5344CB8AC3E}">
        <p14:creationId xmlns:p14="http://schemas.microsoft.com/office/powerpoint/2010/main" val="23493147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048F450-531D-4D6B-96DA-029AE92C3610}" type="datetimeFigureOut">
              <a:rPr lang="en-US" smtClean="0"/>
              <a:t>12/19/2025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C62D6C-91FE-4F51-8863-EEEC409D7F28}" type="slidenum">
              <a:rPr lang="en-US" smtClean="0"/>
              <a:t>‹#›</a:t>
            </a:fld>
            <a:endParaRPr lang="en-US"/>
          </a:p>
        </p:txBody>
      </p:sp>
    </p:spTree>
    <p:extLst>
      <p:ext uri="{BB962C8B-B14F-4D97-AF65-F5344CB8AC3E}">
        <p14:creationId xmlns:p14="http://schemas.microsoft.com/office/powerpoint/2010/main" val="3233808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048F450-531D-4D6B-96DA-029AE92C3610}" type="datetimeFigureOut">
              <a:rPr lang="en-US" smtClean="0"/>
              <a:t>12/19/2025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C62D6C-91FE-4F51-8863-EEEC409D7F28}" type="slidenum">
              <a:rPr lang="en-US" smtClean="0"/>
              <a:t>‹#›</a:t>
            </a:fld>
            <a:endParaRPr lang="en-US"/>
          </a:p>
        </p:txBody>
      </p:sp>
    </p:spTree>
    <p:extLst>
      <p:ext uri="{BB962C8B-B14F-4D97-AF65-F5344CB8AC3E}">
        <p14:creationId xmlns:p14="http://schemas.microsoft.com/office/powerpoint/2010/main" val="39499253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71488"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71863"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048F450-531D-4D6B-96DA-029AE92C3610}" type="datetimeFigureOut">
              <a:rPr lang="en-US" smtClean="0"/>
              <a:t>12/19/2025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C62D6C-91FE-4F51-8863-EEEC409D7F28}" type="slidenum">
              <a:rPr lang="en-US" smtClean="0"/>
              <a:t>‹#›</a:t>
            </a:fld>
            <a:endParaRPr lang="en-US"/>
          </a:p>
        </p:txBody>
      </p:sp>
    </p:spTree>
    <p:extLst>
      <p:ext uri="{BB962C8B-B14F-4D97-AF65-F5344CB8AC3E}">
        <p14:creationId xmlns:p14="http://schemas.microsoft.com/office/powerpoint/2010/main" val="2771596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048F450-531D-4D6B-96DA-029AE92C3610}" type="datetimeFigureOut">
              <a:rPr lang="en-US" smtClean="0"/>
              <a:t>12/19/2025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4C62D6C-91FE-4F51-8863-EEEC409D7F28}" type="slidenum">
              <a:rPr lang="en-US" smtClean="0"/>
              <a:t>‹#›</a:t>
            </a:fld>
            <a:endParaRPr lang="en-US"/>
          </a:p>
        </p:txBody>
      </p:sp>
    </p:spTree>
    <p:extLst>
      <p:ext uri="{BB962C8B-B14F-4D97-AF65-F5344CB8AC3E}">
        <p14:creationId xmlns:p14="http://schemas.microsoft.com/office/powerpoint/2010/main" val="1508134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048F450-531D-4D6B-96DA-029AE92C3610}" type="datetimeFigureOut">
              <a:rPr lang="en-US" smtClean="0"/>
              <a:t>12/19/2025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4C62D6C-91FE-4F51-8863-EEEC409D7F28}" type="slidenum">
              <a:rPr lang="en-US" smtClean="0"/>
              <a:t>‹#›</a:t>
            </a:fld>
            <a:endParaRPr lang="en-US"/>
          </a:p>
        </p:txBody>
      </p:sp>
    </p:spTree>
    <p:extLst>
      <p:ext uri="{BB962C8B-B14F-4D97-AF65-F5344CB8AC3E}">
        <p14:creationId xmlns:p14="http://schemas.microsoft.com/office/powerpoint/2010/main" val="33583860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0" y="9654000"/>
            <a:ext cx="6858000" cy="252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userDrawn="1"/>
        </p:nvSpPr>
        <p:spPr>
          <a:xfrm>
            <a:off x="432459" y="9687667"/>
            <a:ext cx="2210862" cy="184666"/>
          </a:xfrm>
          <a:prstGeom prst="rect">
            <a:avLst/>
          </a:prstGeom>
          <a:noFill/>
        </p:spPr>
        <p:txBody>
          <a:bodyPr wrap="none" rtlCol="0">
            <a:spAutoFit/>
          </a:bodyPr>
          <a:lstStyle/>
          <a:p>
            <a:r>
              <a:rPr lang="en-US" sz="600">
                <a:solidFill>
                  <a:schemeClr val="bg1"/>
                </a:solidFill>
                <a:latin typeface="Figtree Medium" pitchFamily="2" charset="0"/>
              </a:rPr>
              <a:t>2025 © Cooler Master Technology Inc. All rights reserved. </a:t>
            </a:r>
          </a:p>
        </p:txBody>
      </p:sp>
      <p:sp>
        <p:nvSpPr>
          <p:cNvPr id="6" name="TextBox 5"/>
          <p:cNvSpPr txBox="1"/>
          <p:nvPr userDrawn="1"/>
        </p:nvSpPr>
        <p:spPr>
          <a:xfrm>
            <a:off x="4063677" y="9687667"/>
            <a:ext cx="2297424" cy="184666"/>
          </a:xfrm>
          <a:prstGeom prst="rect">
            <a:avLst/>
          </a:prstGeom>
          <a:noFill/>
        </p:spPr>
        <p:txBody>
          <a:bodyPr wrap="none" rtlCol="0">
            <a:spAutoFit/>
          </a:bodyPr>
          <a:lstStyle/>
          <a:p>
            <a:pPr algn="r"/>
            <a:r>
              <a:rPr lang="en-US" sz="600" b="0" i="0" u="none" strike="noStrike" kern="1200" baseline="0">
                <a:solidFill>
                  <a:schemeClr val="bg1"/>
                </a:solidFill>
                <a:latin typeface="Figtree Medium" pitchFamily="2" charset="0"/>
                <a:ea typeface="+mn-ea"/>
                <a:cs typeface="+mn-cs"/>
              </a:rPr>
              <a:t> All specifications are subject to change without prior notice.</a:t>
            </a:r>
            <a:endParaRPr lang="en-US" sz="600">
              <a:solidFill>
                <a:schemeClr val="bg1"/>
              </a:solidFill>
              <a:latin typeface="Figtree Medium" pitchFamily="2" charset="0"/>
            </a:endParaRPr>
          </a:p>
        </p:txBody>
      </p:sp>
      <p:sp>
        <p:nvSpPr>
          <p:cNvPr id="7" name="Rectangle 6"/>
          <p:cNvSpPr/>
          <p:nvPr userDrawn="1"/>
        </p:nvSpPr>
        <p:spPr>
          <a:xfrm>
            <a:off x="0" y="0"/>
            <a:ext cx="6858000" cy="648000"/>
          </a:xfrm>
          <a:prstGeom prst="rect">
            <a:avLst/>
          </a:prstGeom>
          <a:solidFill>
            <a:srgbClr val="5556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圖片 4">
            <a:extLst>
              <a:ext uri="{FF2B5EF4-FFF2-40B4-BE49-F238E27FC236}">
                <a16:creationId xmlns:a16="http://schemas.microsoft.com/office/drawing/2014/main" id="{90E0E74F-985B-70FC-1FE5-4D0FF23FD981}"/>
              </a:ext>
            </a:extLst>
          </p:cNvPr>
          <p:cNvPicPr>
            <a:picLocks noChangeAspect="1"/>
          </p:cNvPicPr>
          <p:nvPr userDrawn="1"/>
        </p:nvPicPr>
        <p:blipFill>
          <a:blip r:embed="rId2"/>
          <a:stretch>
            <a:fillRect/>
          </a:stretch>
        </p:blipFill>
        <p:spPr>
          <a:xfrm>
            <a:off x="556430" y="162000"/>
            <a:ext cx="1203881" cy="324000"/>
          </a:xfrm>
          <a:prstGeom prst="rect">
            <a:avLst/>
          </a:prstGeom>
        </p:spPr>
      </p:pic>
    </p:spTree>
    <p:extLst>
      <p:ext uri="{BB962C8B-B14F-4D97-AF65-F5344CB8AC3E}">
        <p14:creationId xmlns:p14="http://schemas.microsoft.com/office/powerpoint/2010/main" val="41494808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6048F450-531D-4D6B-96DA-029AE92C3610}" type="datetimeFigureOut">
              <a:rPr lang="en-US" smtClean="0"/>
              <a:t>12/19/2025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C62D6C-91FE-4F51-8863-EEEC409D7F28}" type="slidenum">
              <a:rPr lang="en-US" smtClean="0"/>
              <a:t>‹#›</a:t>
            </a:fld>
            <a:endParaRPr lang="en-US"/>
          </a:p>
        </p:txBody>
      </p:sp>
    </p:spTree>
    <p:extLst>
      <p:ext uri="{BB962C8B-B14F-4D97-AF65-F5344CB8AC3E}">
        <p14:creationId xmlns:p14="http://schemas.microsoft.com/office/powerpoint/2010/main" val="33875915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6048F450-531D-4D6B-96DA-029AE92C3610}" type="datetimeFigureOut">
              <a:rPr lang="en-US" smtClean="0"/>
              <a:t>12/19/2025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C62D6C-91FE-4F51-8863-EEEC409D7F28}" type="slidenum">
              <a:rPr lang="en-US" smtClean="0"/>
              <a:t>‹#›</a:t>
            </a:fld>
            <a:endParaRPr lang="en-US"/>
          </a:p>
        </p:txBody>
      </p:sp>
    </p:spTree>
    <p:extLst>
      <p:ext uri="{BB962C8B-B14F-4D97-AF65-F5344CB8AC3E}">
        <p14:creationId xmlns:p14="http://schemas.microsoft.com/office/powerpoint/2010/main" val="5376840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048F450-531D-4D6B-96DA-029AE92C3610}" type="datetimeFigureOut">
              <a:rPr lang="en-US" smtClean="0"/>
              <a:t>12/19/2025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C62D6C-91FE-4F51-8863-EEEC409D7F28}" type="slidenum">
              <a:rPr lang="en-US" smtClean="0"/>
              <a:t>‹#›</a:t>
            </a:fld>
            <a:endParaRPr lang="en-US"/>
          </a:p>
        </p:txBody>
      </p:sp>
    </p:spTree>
    <p:extLst>
      <p:ext uri="{BB962C8B-B14F-4D97-AF65-F5344CB8AC3E}">
        <p14:creationId xmlns:p14="http://schemas.microsoft.com/office/powerpoint/2010/main" val="27427516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048F450-531D-4D6B-96DA-029AE92C3610}" type="datetimeFigureOut">
              <a:rPr lang="en-US" smtClean="0"/>
              <a:t>12/19/2025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C62D6C-91FE-4F51-8863-EEEC409D7F28}" type="slidenum">
              <a:rPr lang="en-US" smtClean="0"/>
              <a:t>‹#›</a:t>
            </a:fld>
            <a:endParaRPr lang="en-US"/>
          </a:p>
        </p:txBody>
      </p:sp>
    </p:spTree>
    <p:extLst>
      <p:ext uri="{BB962C8B-B14F-4D97-AF65-F5344CB8AC3E}">
        <p14:creationId xmlns:p14="http://schemas.microsoft.com/office/powerpoint/2010/main" val="16125405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6048F450-531D-4D6B-96DA-029AE92C3610}" type="datetimeFigureOut">
              <a:rPr lang="en-US" smtClean="0"/>
              <a:t>12/19/2025</a:t>
            </a:fld>
            <a:endParaRPr 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F4C62D6C-91FE-4F51-8863-EEEC409D7F28}" type="slidenum">
              <a:rPr lang="en-US" smtClean="0"/>
              <a:t>‹#›</a:t>
            </a:fld>
            <a:endParaRPr lang="en-US"/>
          </a:p>
        </p:txBody>
      </p:sp>
    </p:spTree>
    <p:extLst>
      <p:ext uri="{BB962C8B-B14F-4D97-AF65-F5344CB8AC3E}">
        <p14:creationId xmlns:p14="http://schemas.microsoft.com/office/powerpoint/2010/main" val="19229629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23709" y="4830443"/>
            <a:ext cx="5943224" cy="4555093"/>
          </a:xfrm>
          <a:prstGeom prst="rect">
            <a:avLst/>
          </a:prstGeom>
          <a:noFill/>
        </p:spPr>
        <p:txBody>
          <a:bodyPr wrap="square" lIns="91440" tIns="45720" rIns="91440" bIns="45720" rtlCol="0" anchor="t">
            <a:spAutoFit/>
          </a:bodyPr>
          <a:lstStyle/>
          <a:p>
            <a:r>
              <a:rPr lang="en-US" sz="1000">
                <a:latin typeface="+mj-lt"/>
              </a:rPr>
              <a:t>Open Display Stage for Personal Expression</a:t>
            </a:r>
            <a:br>
              <a:rPr lang="en-US" sz="1000">
                <a:solidFill>
                  <a:schemeClr val="bg2">
                    <a:lumMod val="25000"/>
                  </a:schemeClr>
                </a:solidFill>
                <a:latin typeface="Figtree" pitchFamily="2" charset="0"/>
              </a:rPr>
            </a:br>
            <a:r>
              <a:rPr lang="en-US" sz="1000">
                <a:latin typeface="Figtree" pitchFamily="2" charset="0"/>
              </a:rPr>
              <a:t>The STAGE MIRROR is more than just a PC case—it’s a stage for personal expression.</a:t>
            </a:r>
            <a:br>
              <a:rPr lang="en-US" sz="1000">
                <a:latin typeface="Figtree" pitchFamily="2" charset="0"/>
              </a:rPr>
            </a:br>
            <a:r>
              <a:rPr lang="en-US" sz="1000">
                <a:latin typeface="Figtree" pitchFamily="2" charset="0"/>
              </a:rPr>
              <a:t>Its open-frame design removes traditional enclosure constraints, allowing you to freely position figures, collectibles, and creative accessories without visual or spatial limits.</a:t>
            </a:r>
            <a:br>
              <a:rPr lang="en-US" sz="1000">
                <a:latin typeface="Figtree" pitchFamily="2" charset="0"/>
              </a:rPr>
            </a:br>
            <a:r>
              <a:rPr lang="en-US" sz="1000">
                <a:latin typeface="Figtree" pitchFamily="2" charset="0"/>
              </a:rPr>
              <a:t>Combined with the signature front-facing mirror, it creates a 360-degree display effect—reflecting every angle in vivid detail. This unique design transforms your build into a personal gallery, where story and style take center stage.</a:t>
            </a:r>
          </a:p>
          <a:p>
            <a:endParaRPr lang="en-US" sz="1000">
              <a:solidFill>
                <a:schemeClr val="bg2">
                  <a:lumMod val="25000"/>
                </a:schemeClr>
              </a:solidFill>
              <a:latin typeface="Figtree" pitchFamily="2" charset="0"/>
            </a:endParaRPr>
          </a:p>
          <a:p>
            <a:r>
              <a:rPr lang="en-US" sz="1000">
                <a:latin typeface="+mj-lt"/>
              </a:rPr>
              <a:t>Massive Cooling Compatibility</a:t>
            </a:r>
            <a:br>
              <a:rPr lang="en-US" sz="1000">
                <a:solidFill>
                  <a:schemeClr val="bg2">
                    <a:lumMod val="25000"/>
                  </a:schemeClr>
                </a:solidFill>
                <a:latin typeface="Figtree" pitchFamily="2" charset="0"/>
              </a:rPr>
            </a:br>
            <a:r>
              <a:rPr lang="en-US" sz="1000">
                <a:latin typeface="Figtree" pitchFamily="2" charset="0"/>
              </a:rPr>
              <a:t>To ensure exceptional thermal performance, the case supports fan sizes ranging from 120 mm to 200 mm, with space for up to twelve 120 mm fans—six on the top and six on the bottom. It also supports radiators up to 360 mm, meeting the cooling demands of high-end custom liquid cooling setups.</a:t>
            </a:r>
          </a:p>
          <a:p>
            <a:endParaRPr lang="en-US" sz="1000">
              <a:solidFill>
                <a:schemeClr val="bg2">
                  <a:lumMod val="25000"/>
                </a:schemeClr>
              </a:solidFill>
              <a:latin typeface="Figtree" pitchFamily="2" charset="0"/>
            </a:endParaRPr>
          </a:p>
          <a:p>
            <a:r>
              <a:rPr lang="en-US" sz="1000">
                <a:latin typeface="+mj-lt"/>
              </a:rPr>
              <a:t>Compatible with Standard and BTF Motherboards </a:t>
            </a:r>
          </a:p>
          <a:p>
            <a:r>
              <a:rPr lang="en-US" sz="1000">
                <a:latin typeface="Figtree" pitchFamily="2" charset="0"/>
              </a:rPr>
              <a:t>Compatible with Mini-ITX, Micro-ATX, and ATX motherboards, including BTF (back-connect) layouts within the ATX form factor.</a:t>
            </a:r>
            <a:br>
              <a:rPr lang="en-US" sz="1000">
                <a:latin typeface="Figtree" pitchFamily="2" charset="0"/>
              </a:rPr>
            </a:br>
            <a:r>
              <a:rPr lang="en-US" sz="1000">
                <a:latin typeface="Figtree" pitchFamily="2" charset="0"/>
              </a:rPr>
              <a:t>Features 110 mm of cable routing clearance for a clean and clutter-free showcase.</a:t>
            </a:r>
          </a:p>
          <a:p>
            <a:endParaRPr lang="en-US" sz="1000">
              <a:solidFill>
                <a:schemeClr val="bg2">
                  <a:lumMod val="25000"/>
                </a:schemeClr>
              </a:solidFill>
              <a:latin typeface="Figtree" pitchFamily="2" charset="0"/>
            </a:endParaRPr>
          </a:p>
          <a:p>
            <a:r>
              <a:rPr lang="en-US" sz="1000">
                <a:latin typeface="+mj-lt"/>
              </a:rPr>
              <a:t>PCIe 5.0 Riser Cable Included</a:t>
            </a:r>
            <a:r>
              <a:rPr lang="zh-TW" altLang="en-US" sz="1000">
                <a:latin typeface="+mj-lt"/>
              </a:rPr>
              <a:t> </a:t>
            </a:r>
            <a:br>
              <a:rPr lang="en-US" sz="1000">
                <a:solidFill>
                  <a:schemeClr val="bg2">
                    <a:lumMod val="25000"/>
                  </a:schemeClr>
                </a:solidFill>
                <a:latin typeface="Figtree" pitchFamily="2" charset="0"/>
              </a:rPr>
            </a:br>
            <a:r>
              <a:rPr lang="en-US" sz="1000">
                <a:latin typeface="Figtree" pitchFamily="2" charset="0"/>
              </a:rPr>
              <a:t>Includes a premium PCIe 5.0 riser cable that enables vertical GPU mounting providing both next-gen performance and an elevated presentation right out of the box</a:t>
            </a:r>
            <a:r>
              <a:rPr lang="en-US" sz="1000">
                <a:solidFill>
                  <a:schemeClr val="bg2">
                    <a:lumMod val="25000"/>
                  </a:schemeClr>
                </a:solidFill>
                <a:latin typeface="Figtree" pitchFamily="2" charset="0"/>
              </a:rPr>
              <a:t>.</a:t>
            </a:r>
          </a:p>
          <a:p>
            <a:endParaRPr lang="en-US" sz="1000">
              <a:solidFill>
                <a:schemeClr val="bg2">
                  <a:lumMod val="25000"/>
                </a:schemeClr>
              </a:solidFill>
              <a:latin typeface="Figtree" pitchFamily="2" charset="0"/>
            </a:endParaRPr>
          </a:p>
          <a:p>
            <a:r>
              <a:rPr lang="en-US" sz="1000">
                <a:latin typeface="+mj-lt"/>
              </a:rPr>
              <a:t>Wide Component Compatibility </a:t>
            </a:r>
          </a:p>
          <a:p>
            <a:r>
              <a:rPr lang="en-US" sz="1000">
                <a:latin typeface="Figtree" pitchFamily="2" charset="0"/>
              </a:rPr>
              <a:t>Accommodates up to 430 mm GPUs</a:t>
            </a:r>
            <a:r>
              <a:rPr lang="zh-TW" altLang="en-US" sz="1000">
                <a:latin typeface="Figtree" pitchFamily="2" charset="0"/>
              </a:rPr>
              <a:t> </a:t>
            </a:r>
            <a:r>
              <a:rPr lang="en-US" altLang="zh-TW" sz="1000">
                <a:latin typeface="Figtree" pitchFamily="2" charset="0"/>
              </a:rPr>
              <a:t>and</a:t>
            </a:r>
            <a:r>
              <a:rPr lang="en-US" sz="1000">
                <a:latin typeface="Figtree" pitchFamily="2" charset="0"/>
              </a:rPr>
              <a:t> 210 mm PSUs built to handle flagship components without compromise</a:t>
            </a:r>
            <a:r>
              <a:rPr lang="en-US" sz="1000">
                <a:solidFill>
                  <a:schemeClr val="bg2">
                    <a:lumMod val="25000"/>
                  </a:schemeClr>
                </a:solidFill>
                <a:latin typeface="Figtree" pitchFamily="2" charset="0"/>
              </a:rPr>
              <a:t>.</a:t>
            </a:r>
          </a:p>
          <a:p>
            <a:endParaRPr lang="en-US" sz="1000">
              <a:solidFill>
                <a:schemeClr val="bg2">
                  <a:lumMod val="25000"/>
                </a:schemeClr>
              </a:solidFill>
              <a:latin typeface="Figtree" pitchFamily="2" charset="0"/>
            </a:endParaRPr>
          </a:p>
          <a:p>
            <a:r>
              <a:rPr lang="en-US" sz="1000">
                <a:latin typeface="+mj-lt"/>
              </a:rPr>
              <a:t>Next-Gen Connectivity at Your Fingertips </a:t>
            </a:r>
          </a:p>
          <a:p>
            <a:r>
              <a:rPr lang="en-US" sz="1000">
                <a:latin typeface="Figtree" pitchFamily="2" charset="0"/>
              </a:rPr>
              <a:t>Features USB 4.0 Gen 2x2 Type-C (up to 20G) and 2x USB 3.2 Gen 1 Type-A ports (up to 5G), providing ultra-fast data transfer and future-ready accessibility.</a:t>
            </a:r>
          </a:p>
        </p:txBody>
      </p:sp>
      <p:sp>
        <p:nvSpPr>
          <p:cNvPr id="8" name="TextBox 7"/>
          <p:cNvSpPr txBox="1"/>
          <p:nvPr/>
        </p:nvSpPr>
        <p:spPr>
          <a:xfrm>
            <a:off x="423117" y="4430333"/>
            <a:ext cx="1471878" cy="400110"/>
          </a:xfrm>
          <a:prstGeom prst="rect">
            <a:avLst/>
          </a:prstGeom>
          <a:noFill/>
        </p:spPr>
        <p:txBody>
          <a:bodyPr wrap="none" rtlCol="0">
            <a:spAutoFit/>
          </a:bodyPr>
          <a:lstStyle/>
          <a:p>
            <a:r>
              <a:rPr lang="en-US" sz="2000">
                <a:solidFill>
                  <a:schemeClr val="accent2"/>
                </a:solidFill>
                <a:latin typeface="+mj-lt"/>
              </a:rPr>
              <a:t>FEATURES</a:t>
            </a:r>
          </a:p>
        </p:txBody>
      </p:sp>
      <p:sp>
        <p:nvSpPr>
          <p:cNvPr id="3" name="TextBox 2">
            <a:extLst>
              <a:ext uri="{FF2B5EF4-FFF2-40B4-BE49-F238E27FC236}">
                <a16:creationId xmlns:a16="http://schemas.microsoft.com/office/drawing/2014/main" id="{3237F34A-9A9D-0623-859F-DAD502882517}"/>
              </a:ext>
            </a:extLst>
          </p:cNvPr>
          <p:cNvSpPr txBox="1"/>
          <p:nvPr/>
        </p:nvSpPr>
        <p:spPr>
          <a:xfrm>
            <a:off x="3306261" y="232322"/>
            <a:ext cx="3060673" cy="184666"/>
          </a:xfrm>
          <a:prstGeom prst="rect">
            <a:avLst/>
          </a:prstGeom>
          <a:noFill/>
        </p:spPr>
        <p:txBody>
          <a:bodyPr wrap="square" lIns="91440" tIns="45720" rIns="91440" bIns="45720" rtlCol="0" anchor="t">
            <a:spAutoFit/>
          </a:bodyPr>
          <a:lstStyle/>
          <a:p>
            <a:pPr algn="r"/>
            <a:r>
              <a:rPr lang="en-US" sz="600" dirty="0">
                <a:solidFill>
                  <a:schemeClr val="bg1"/>
                </a:solidFill>
                <a:latin typeface="Figtree"/>
                <a:cs typeface="Teko Regular" panose="02000000000000000000" pitchFamily="2" charset="0"/>
              </a:rPr>
              <a:t>MASTERFRAME 360 STAGE MIRROR</a:t>
            </a:r>
          </a:p>
        </p:txBody>
      </p:sp>
      <p:sp>
        <p:nvSpPr>
          <p:cNvPr id="11" name="TextBox 10">
            <a:extLst>
              <a:ext uri="{FF2B5EF4-FFF2-40B4-BE49-F238E27FC236}">
                <a16:creationId xmlns:a16="http://schemas.microsoft.com/office/drawing/2014/main" id="{F8AF3240-EB76-2C82-A96E-57D1AB95C887}"/>
              </a:ext>
            </a:extLst>
          </p:cNvPr>
          <p:cNvSpPr txBox="1"/>
          <p:nvPr/>
        </p:nvSpPr>
        <p:spPr>
          <a:xfrm>
            <a:off x="3640883" y="1004261"/>
            <a:ext cx="2726050" cy="1200329"/>
          </a:xfrm>
          <a:prstGeom prst="rect">
            <a:avLst/>
          </a:prstGeom>
          <a:noFill/>
        </p:spPr>
        <p:txBody>
          <a:bodyPr wrap="square" lIns="91440" tIns="45720" rIns="91440" bIns="45720" rtlCol="0" anchor="t">
            <a:spAutoFit/>
          </a:bodyPr>
          <a:lstStyle/>
          <a:p>
            <a:r>
              <a:rPr lang="en-US" sz="2400">
                <a:solidFill>
                  <a:schemeClr val="accent2"/>
                </a:solidFill>
                <a:latin typeface="Figtree Black"/>
              </a:rPr>
              <a:t>MASTERFRAME</a:t>
            </a:r>
            <a:r>
              <a:rPr lang="en-US" sz="2400">
                <a:solidFill>
                  <a:srgbClr val="84329B"/>
                </a:solidFill>
                <a:latin typeface="Figtree Black"/>
              </a:rPr>
              <a:t> </a:t>
            </a:r>
            <a:r>
              <a:rPr lang="en-US" sz="2400">
                <a:solidFill>
                  <a:schemeClr val="bg1">
                    <a:lumMod val="50000"/>
                  </a:schemeClr>
                </a:solidFill>
                <a:latin typeface="Figtree"/>
              </a:rPr>
              <a:t>360 STAGE MIRROR</a:t>
            </a:r>
          </a:p>
        </p:txBody>
      </p:sp>
      <p:sp>
        <p:nvSpPr>
          <p:cNvPr id="13" name="TextBox 12">
            <a:extLst>
              <a:ext uri="{FF2B5EF4-FFF2-40B4-BE49-F238E27FC236}">
                <a16:creationId xmlns:a16="http://schemas.microsoft.com/office/drawing/2014/main" id="{08D4587B-1539-C6D9-CFDC-4235ADF4337F}"/>
              </a:ext>
            </a:extLst>
          </p:cNvPr>
          <p:cNvSpPr txBox="1"/>
          <p:nvPr/>
        </p:nvSpPr>
        <p:spPr>
          <a:xfrm>
            <a:off x="3640883" y="2224713"/>
            <a:ext cx="2794000" cy="2092881"/>
          </a:xfrm>
          <a:prstGeom prst="rect">
            <a:avLst/>
          </a:prstGeom>
          <a:noFill/>
        </p:spPr>
        <p:txBody>
          <a:bodyPr wrap="square" lIns="91440" tIns="45720" rIns="91440" bIns="45720" rtlCol="0" anchor="t">
            <a:spAutoFit/>
          </a:bodyPr>
          <a:lstStyle/>
          <a:p>
            <a:pPr>
              <a:spcBef>
                <a:spcPts val="200"/>
              </a:spcBef>
              <a:spcAft>
                <a:spcPts val="200"/>
              </a:spcAft>
            </a:pPr>
            <a:r>
              <a:rPr lang="en-US" sz="1000">
                <a:latin typeface="Figtree" pitchFamily="2" charset="0"/>
              </a:rPr>
              <a:t>Featuring a distinctive front-facing mirrored platform, STAGE MIRROR is designed for creators, collectors, and enthusiasts who value both performance and personal style.</a:t>
            </a:r>
            <a:br>
              <a:rPr lang="en-US" sz="1000">
                <a:latin typeface="Figtree" pitchFamily="2" charset="0"/>
              </a:rPr>
            </a:br>
            <a:r>
              <a:rPr lang="en-US" sz="1000">
                <a:latin typeface="Figtree" pitchFamily="2" charset="0"/>
              </a:rPr>
              <a:t>The mirrored surface enhances visual depth while reflecting your collectibles from multiple angles—creating a 360-degree showcase experience that highlights every detail.</a:t>
            </a:r>
            <a:br>
              <a:rPr lang="en-US" sz="1000">
                <a:latin typeface="Figtree" pitchFamily="2" charset="0"/>
              </a:rPr>
            </a:br>
            <a:r>
              <a:rPr lang="en-US" sz="1000">
                <a:latin typeface="Figtree" pitchFamily="2" charset="0"/>
              </a:rPr>
              <a:t>Whether you’re building a high-end rig, displaying treasured items, or crafting a setup that tells your story, STAGE MIRROR is your ultimate stage for self-expression.</a:t>
            </a:r>
            <a:endParaRPr lang="en-US" sz="1000">
              <a:solidFill>
                <a:schemeClr val="tx1">
                  <a:lumMod val="50000"/>
                  <a:lumOff val="50000"/>
                </a:schemeClr>
              </a:solidFill>
              <a:latin typeface="Figtree" pitchFamily="2" charset="0"/>
              <a:cs typeface="Teko Regular" panose="02000000000000000000" pitchFamily="2" charset="0"/>
            </a:endParaRPr>
          </a:p>
        </p:txBody>
      </p:sp>
      <p:pic>
        <p:nvPicPr>
          <p:cNvPr id="5" name="圖片 4" descr="一張含有 黑與白, 黑色, 單色, 室內 的圖片&#10;&#10;AI 產生的內容可能不正確。">
            <a:extLst>
              <a:ext uri="{FF2B5EF4-FFF2-40B4-BE49-F238E27FC236}">
                <a16:creationId xmlns:a16="http://schemas.microsoft.com/office/drawing/2014/main" id="{C26EE03A-4E2B-BF09-F990-0E62E1DC796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9216" y="1004261"/>
            <a:ext cx="3551557" cy="3551557"/>
          </a:xfrm>
          <a:prstGeom prst="rect">
            <a:avLst/>
          </a:prstGeom>
        </p:spPr>
      </p:pic>
    </p:spTree>
    <p:extLst>
      <p:ext uri="{BB962C8B-B14F-4D97-AF65-F5344CB8AC3E}">
        <p14:creationId xmlns:p14="http://schemas.microsoft.com/office/powerpoint/2010/main" val="55688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8"/>
          <p:cNvSpPr txBox="1"/>
          <p:nvPr/>
        </p:nvSpPr>
        <p:spPr>
          <a:xfrm>
            <a:off x="334275" y="848471"/>
            <a:ext cx="5750889" cy="400110"/>
          </a:xfrm>
          <a:prstGeom prst="rect">
            <a:avLst/>
          </a:prstGeom>
          <a:noFill/>
        </p:spPr>
        <p:txBody>
          <a:bodyPr wrap="square" rtlCol="0">
            <a:spAutoFit/>
          </a:bodyPr>
          <a:lstStyle/>
          <a:p>
            <a:r>
              <a:rPr lang="en-US" sz="2000">
                <a:solidFill>
                  <a:schemeClr val="accent2"/>
                </a:solidFill>
                <a:latin typeface="+mj-lt"/>
              </a:rPr>
              <a:t>PRODUCT SPECIFICATIONS</a:t>
            </a:r>
          </a:p>
        </p:txBody>
      </p:sp>
      <p:sp>
        <p:nvSpPr>
          <p:cNvPr id="2" name="TextBox 2">
            <a:extLst>
              <a:ext uri="{FF2B5EF4-FFF2-40B4-BE49-F238E27FC236}">
                <a16:creationId xmlns:a16="http://schemas.microsoft.com/office/drawing/2014/main" id="{3108795E-B9E2-DEBB-CCEC-928A763F8317}"/>
              </a:ext>
            </a:extLst>
          </p:cNvPr>
          <p:cNvSpPr txBox="1"/>
          <p:nvPr/>
        </p:nvSpPr>
        <p:spPr>
          <a:xfrm>
            <a:off x="3306261" y="232322"/>
            <a:ext cx="3060673" cy="184666"/>
          </a:xfrm>
          <a:prstGeom prst="rect">
            <a:avLst/>
          </a:prstGeom>
          <a:noFill/>
        </p:spPr>
        <p:txBody>
          <a:bodyPr wrap="square" lIns="91440" tIns="45720" rIns="91440" bIns="45720" rtlCol="0" anchor="t">
            <a:spAutoFit/>
          </a:bodyPr>
          <a:lstStyle/>
          <a:p>
            <a:pPr algn="r"/>
            <a:r>
              <a:rPr lang="en-US" sz="600" dirty="0">
                <a:solidFill>
                  <a:schemeClr val="bg1"/>
                </a:solidFill>
                <a:latin typeface="Figtree"/>
                <a:cs typeface="Teko Regular" panose="02000000000000000000" pitchFamily="2" charset="0"/>
              </a:rPr>
              <a:t>MASTERFRAME 360 STAGE MIRROR</a:t>
            </a:r>
          </a:p>
        </p:txBody>
      </p:sp>
      <p:graphicFrame>
        <p:nvGraphicFramePr>
          <p:cNvPr id="4" name="Table 10">
            <a:extLst>
              <a:ext uri="{FF2B5EF4-FFF2-40B4-BE49-F238E27FC236}">
                <a16:creationId xmlns:a16="http://schemas.microsoft.com/office/drawing/2014/main" id="{1A792C75-31E5-AACE-D681-CDC628F9277C}"/>
              </a:ext>
            </a:extLst>
          </p:cNvPr>
          <p:cNvGraphicFramePr>
            <a:graphicFrameLocks noGrp="1"/>
          </p:cNvGraphicFramePr>
          <p:nvPr>
            <p:extLst>
              <p:ext uri="{D42A27DB-BD31-4B8C-83A1-F6EECF244321}">
                <p14:modId xmlns:p14="http://schemas.microsoft.com/office/powerpoint/2010/main" val="3095425174"/>
              </p:ext>
            </p:extLst>
          </p:nvPr>
        </p:nvGraphicFramePr>
        <p:xfrm>
          <a:off x="412375" y="1391258"/>
          <a:ext cx="6055099" cy="6885308"/>
        </p:xfrm>
        <a:graphic>
          <a:graphicData uri="http://schemas.openxmlformats.org/drawingml/2006/table">
            <a:tbl>
              <a:tblPr firstRow="1" bandRow="1">
                <a:tableStyleId>{2D5ABB26-0587-4C30-8999-92F81FD0307C}</a:tableStyleId>
              </a:tblPr>
              <a:tblGrid>
                <a:gridCol w="1312715">
                  <a:extLst>
                    <a:ext uri="{9D8B030D-6E8A-4147-A177-3AD203B41FA5}">
                      <a16:colId xmlns:a16="http://schemas.microsoft.com/office/drawing/2014/main" val="2363337019"/>
                    </a:ext>
                  </a:extLst>
                </a:gridCol>
                <a:gridCol w="1634060">
                  <a:extLst>
                    <a:ext uri="{9D8B030D-6E8A-4147-A177-3AD203B41FA5}">
                      <a16:colId xmlns:a16="http://schemas.microsoft.com/office/drawing/2014/main" val="356606260"/>
                    </a:ext>
                  </a:extLst>
                </a:gridCol>
                <a:gridCol w="3108324">
                  <a:extLst>
                    <a:ext uri="{9D8B030D-6E8A-4147-A177-3AD203B41FA5}">
                      <a16:colId xmlns:a16="http://schemas.microsoft.com/office/drawing/2014/main" val="2305880422"/>
                    </a:ext>
                  </a:extLst>
                </a:gridCol>
              </a:tblGrid>
              <a:tr h="197816">
                <a:tc rowSpan="4">
                  <a:txBody>
                    <a:bodyPr/>
                    <a:lstStyle/>
                    <a:p>
                      <a:r>
                        <a:rPr lang="en-US" sz="700" b="0" dirty="0">
                          <a:solidFill>
                            <a:schemeClr val="bg2">
                              <a:lumMod val="25000"/>
                            </a:schemeClr>
                          </a:solidFill>
                          <a:latin typeface="Figtree Black" pitchFamily="2" charset="0"/>
                          <a:cs typeface="Teko Regular" panose="02000000000000000000" pitchFamily="2" charset="0"/>
                        </a:rPr>
                        <a:t>Product Information</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tc>
                  <a:txBody>
                    <a:bodyPr/>
                    <a:lstStyle/>
                    <a:p>
                      <a:r>
                        <a:rPr lang="en-US" sz="700" b="0" dirty="0">
                          <a:solidFill>
                            <a:schemeClr val="bg2">
                              <a:lumMod val="25000"/>
                            </a:schemeClr>
                          </a:solidFill>
                          <a:latin typeface="+mj-lt"/>
                          <a:cs typeface="Teko Regular" panose="02000000000000000000" pitchFamily="2" charset="0"/>
                        </a:rPr>
                        <a:t>Product Name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tc>
                  <a:txBody>
                    <a:bodyPr/>
                    <a:lstStyle/>
                    <a:p>
                      <a:r>
                        <a:rPr lang="en-US" sz="700" b="0">
                          <a:solidFill>
                            <a:schemeClr val="bg2">
                              <a:lumMod val="25000"/>
                            </a:schemeClr>
                          </a:solidFill>
                          <a:latin typeface="Figtree" pitchFamily="2" charset="0"/>
                          <a:cs typeface="Teko Regular" panose="02000000000000000000" pitchFamily="2" charset="0"/>
                        </a:rPr>
                        <a:t>MASTERFRAME 360 STAGE MIRROR</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extLst>
                  <a:ext uri="{0D108BD9-81ED-4DB2-BD59-A6C34878D82A}">
                    <a16:rowId xmlns:a16="http://schemas.microsoft.com/office/drawing/2014/main" val="3200223642"/>
                  </a:ext>
                </a:extLst>
              </a:tr>
              <a:tr h="197816">
                <a:tc vMerge="1">
                  <a:txBody>
                    <a:bodyPr/>
                    <a:lstStyle/>
                    <a:p>
                      <a:endParaRPr lang="en-US" sz="700" b="0">
                        <a:solidFill>
                          <a:schemeClr val="bg2">
                            <a:lumMod val="25000"/>
                          </a:schemeClr>
                        </a:solidFill>
                        <a:latin typeface="+mn-lt"/>
                        <a:cs typeface="Teko Regular" panose="02000000000000000000" pitchFamily="2"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tc>
                  <a:txBody>
                    <a:bodyPr/>
                    <a:lstStyle/>
                    <a:p>
                      <a:r>
                        <a:rPr lang="en-US" sz="700" b="0" dirty="0">
                          <a:solidFill>
                            <a:schemeClr val="bg2">
                              <a:lumMod val="25000"/>
                            </a:schemeClr>
                          </a:solidFill>
                          <a:latin typeface="+mj-lt"/>
                          <a:cs typeface="Teko Regular" panose="02000000000000000000" pitchFamily="2" charset="0"/>
                        </a:rPr>
                        <a:t>Series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tc>
                  <a:txBody>
                    <a:bodyPr/>
                    <a:lstStyle/>
                    <a:p>
                      <a:r>
                        <a:rPr lang="en-US" sz="700" b="0" dirty="0">
                          <a:solidFill>
                            <a:schemeClr val="bg2">
                              <a:lumMod val="25000"/>
                            </a:schemeClr>
                          </a:solidFill>
                          <a:latin typeface="Figtree" pitchFamily="2" charset="0"/>
                          <a:cs typeface="Teko Regular" panose="02000000000000000000" pitchFamily="2" charset="0"/>
                        </a:rPr>
                        <a:t>MASTERFRAME Series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extLst>
                  <a:ext uri="{0D108BD9-81ED-4DB2-BD59-A6C34878D82A}">
                    <a16:rowId xmlns:a16="http://schemas.microsoft.com/office/drawing/2014/main" val="371456966"/>
                  </a:ext>
                </a:extLst>
              </a:tr>
              <a:tr h="197816">
                <a:tc vMerge="1">
                  <a:txBody>
                    <a:bodyPr/>
                    <a:lstStyle/>
                    <a:p>
                      <a:endParaRPr lang="en-US" sz="700" b="0">
                        <a:solidFill>
                          <a:schemeClr val="bg2">
                            <a:lumMod val="25000"/>
                          </a:schemeClr>
                        </a:solidFill>
                        <a:latin typeface="+mn-lt"/>
                        <a:cs typeface="Teko Regular" panose="02000000000000000000" pitchFamily="2"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a:txBody>
                    <a:bodyPr/>
                    <a:lstStyle/>
                    <a:p>
                      <a:r>
                        <a:rPr lang="en-US" sz="700" b="0">
                          <a:solidFill>
                            <a:schemeClr val="bg2">
                              <a:lumMod val="25000"/>
                            </a:schemeClr>
                          </a:solidFill>
                          <a:latin typeface="+mj-lt"/>
                          <a:cs typeface="Teko Regular" panose="02000000000000000000" pitchFamily="2" charset="0"/>
                        </a:rPr>
                        <a:t>Color</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tc>
                  <a:txBody>
                    <a:bodyPr/>
                    <a:lstStyle/>
                    <a:p>
                      <a:r>
                        <a:rPr lang="en-US" sz="700" b="0" dirty="0">
                          <a:solidFill>
                            <a:schemeClr val="bg2">
                              <a:lumMod val="25000"/>
                            </a:schemeClr>
                          </a:solidFill>
                          <a:latin typeface="Figtree" pitchFamily="2" charset="0"/>
                          <a:cs typeface="Teko Regular" panose="02000000000000000000" pitchFamily="2" charset="0"/>
                        </a:rPr>
                        <a:t>Black</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extLst>
                  <a:ext uri="{0D108BD9-81ED-4DB2-BD59-A6C34878D82A}">
                    <a16:rowId xmlns:a16="http://schemas.microsoft.com/office/drawing/2014/main" val="1928680715"/>
                  </a:ext>
                </a:extLst>
              </a:tr>
              <a:tr h="125285">
                <a:tc vMerge="1">
                  <a:txBody>
                    <a:bodyPr/>
                    <a:lstStyle/>
                    <a:p>
                      <a:pPr lvl="0">
                        <a:buNone/>
                      </a:pPr>
                      <a:endParaRPr lang="en-US" sz="700" baseline="0">
                        <a:solidFill>
                          <a:schemeClr val="bg2">
                            <a:lumMod val="25000"/>
                          </a:schemeClr>
                        </a:solidFill>
                        <a:latin typeface="+mn-lt"/>
                        <a:cs typeface="Teko Regular" panose="02000000000000000000" pitchFamily="2"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tc>
                  <a:txBody>
                    <a:bodyPr/>
                    <a:lstStyle/>
                    <a:p>
                      <a:pPr lvl="0">
                        <a:buNone/>
                      </a:pPr>
                      <a:r>
                        <a:rPr lang="en-US" sz="700" baseline="0">
                          <a:solidFill>
                            <a:schemeClr val="bg2">
                              <a:lumMod val="25000"/>
                            </a:schemeClr>
                          </a:solidFill>
                          <a:latin typeface="+mj-lt"/>
                          <a:cs typeface="Teko Regular" panose="02000000000000000000" pitchFamily="2" charset="0"/>
                        </a:rPr>
                        <a:t>Model Number</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700" kern="1200" dirty="0">
                          <a:solidFill>
                            <a:schemeClr val="tx1"/>
                          </a:solidFill>
                          <a:effectLst/>
                          <a:latin typeface="Figtree" pitchFamily="2" charset="0"/>
                          <a:ea typeface="+mn-ea"/>
                          <a:cs typeface="+mn-cs"/>
                        </a:rPr>
                        <a:t>MF360-KHNN-S01</a:t>
                      </a:r>
                      <a:endParaRPr lang="en-US" sz="700" baseline="0" dirty="0">
                        <a:solidFill>
                          <a:schemeClr val="bg2">
                            <a:lumMod val="25000"/>
                          </a:schemeClr>
                        </a:solidFill>
                        <a:latin typeface="Figtree" pitchFamily="2" charset="0"/>
                        <a:cs typeface="Teko Regular" panose="02000000000000000000" pitchFamily="2"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extLst>
                  <a:ext uri="{0D108BD9-81ED-4DB2-BD59-A6C34878D82A}">
                    <a16:rowId xmlns:a16="http://schemas.microsoft.com/office/drawing/2014/main" val="2036563134"/>
                  </a:ext>
                </a:extLst>
              </a:tr>
              <a:tr h="197816">
                <a:tc rowSpan="2">
                  <a:txBody>
                    <a:bodyPr/>
                    <a:lstStyle/>
                    <a:p>
                      <a:pPr lvl="0">
                        <a:buNone/>
                      </a:pPr>
                      <a:r>
                        <a:rPr lang="en-US" sz="700" baseline="0">
                          <a:solidFill>
                            <a:schemeClr val="bg2">
                              <a:lumMod val="25000"/>
                            </a:schemeClr>
                          </a:solidFill>
                          <a:latin typeface="Figtree Black" pitchFamily="2" charset="0"/>
                          <a:cs typeface="Teko Regular" panose="02000000000000000000" pitchFamily="2" charset="0"/>
                        </a:rPr>
                        <a:t>Materials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tc>
                  <a:txBody>
                    <a:bodyPr/>
                    <a:lstStyle/>
                    <a:p>
                      <a:pPr lvl="0">
                        <a:buNone/>
                      </a:pPr>
                      <a:r>
                        <a:rPr lang="en-US" sz="700" baseline="0">
                          <a:solidFill>
                            <a:schemeClr val="bg2">
                              <a:lumMod val="25000"/>
                            </a:schemeClr>
                          </a:solidFill>
                          <a:latin typeface="+mj-lt"/>
                          <a:cs typeface="Teko Regular" panose="02000000000000000000" pitchFamily="2" charset="0"/>
                        </a:rPr>
                        <a:t>Exterior</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tc>
                  <a:txBody>
                    <a:bodyPr/>
                    <a:lstStyle/>
                    <a:p>
                      <a:pPr lvl="0">
                        <a:buNone/>
                      </a:pPr>
                      <a:r>
                        <a:rPr lang="en-US" sz="700" baseline="0" dirty="0">
                          <a:solidFill>
                            <a:schemeClr val="bg2">
                              <a:lumMod val="25000"/>
                            </a:schemeClr>
                          </a:solidFill>
                          <a:latin typeface="Figtree" pitchFamily="2" charset="0"/>
                          <a:cs typeface="Teko Regular" panose="02000000000000000000" pitchFamily="2" charset="0"/>
                        </a:rPr>
                        <a:t>SGCC</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extLst>
                  <a:ext uri="{0D108BD9-81ED-4DB2-BD59-A6C34878D82A}">
                    <a16:rowId xmlns:a16="http://schemas.microsoft.com/office/drawing/2014/main" val="3461928861"/>
                  </a:ext>
                </a:extLst>
              </a:tr>
              <a:tr h="197816">
                <a:tc vMerge="1">
                  <a:txBody>
                    <a:bodyPr/>
                    <a:lstStyle/>
                    <a:p>
                      <a:pPr lvl="0">
                        <a:buNone/>
                      </a:pPr>
                      <a:endParaRPr lang="en-US" sz="700" baseline="0">
                        <a:solidFill>
                          <a:schemeClr val="bg2">
                            <a:lumMod val="25000"/>
                          </a:schemeClr>
                        </a:solidFill>
                        <a:latin typeface="+mn-lt"/>
                        <a:cs typeface="Teko Regular" panose="02000000000000000000" pitchFamily="2"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tc>
                  <a:txBody>
                    <a:bodyPr/>
                    <a:lstStyle/>
                    <a:p>
                      <a:pPr lvl="0">
                        <a:buNone/>
                      </a:pPr>
                      <a:r>
                        <a:rPr lang="en-US" sz="700" baseline="0">
                          <a:solidFill>
                            <a:schemeClr val="bg2">
                              <a:lumMod val="25000"/>
                            </a:schemeClr>
                          </a:solidFill>
                          <a:latin typeface="+mj-lt"/>
                          <a:cs typeface="Teko Regular" panose="02000000000000000000" pitchFamily="2" charset="0"/>
                        </a:rPr>
                        <a:t>Side Panel (Left / Right)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tc>
                  <a:txBody>
                    <a:bodyPr/>
                    <a:lstStyle/>
                    <a:p>
                      <a:pPr lvl="0">
                        <a:buNone/>
                      </a:pPr>
                      <a:r>
                        <a:rPr lang="en-US" altLang="zh-TW" sz="700" baseline="0">
                          <a:solidFill>
                            <a:schemeClr val="bg2">
                              <a:lumMod val="25000"/>
                            </a:schemeClr>
                          </a:solidFill>
                          <a:latin typeface="Figtree" pitchFamily="2" charset="0"/>
                          <a:cs typeface="Teko Regular" panose="02000000000000000000" pitchFamily="2" charset="0"/>
                        </a:rPr>
                        <a:t>TG /</a:t>
                      </a:r>
                      <a:r>
                        <a:rPr lang="zh-TW" altLang="en-US" sz="700" baseline="0">
                          <a:solidFill>
                            <a:schemeClr val="bg2">
                              <a:lumMod val="25000"/>
                            </a:schemeClr>
                          </a:solidFill>
                          <a:latin typeface="Figtree" pitchFamily="2" charset="0"/>
                          <a:cs typeface="Teko Regular" panose="02000000000000000000" pitchFamily="2" charset="0"/>
                        </a:rPr>
                        <a:t> </a:t>
                      </a:r>
                      <a:r>
                        <a:rPr lang="en-US" altLang="zh-TW" sz="700" baseline="0">
                          <a:solidFill>
                            <a:schemeClr val="bg2">
                              <a:lumMod val="25000"/>
                            </a:schemeClr>
                          </a:solidFill>
                          <a:latin typeface="Figtree" pitchFamily="2" charset="0"/>
                          <a:cs typeface="Teko Regular" panose="02000000000000000000" pitchFamily="2" charset="0"/>
                        </a:rPr>
                        <a:t>TG</a:t>
                      </a:r>
                      <a:endParaRPr lang="en-US" sz="700" baseline="0">
                        <a:solidFill>
                          <a:schemeClr val="bg2">
                            <a:lumMod val="25000"/>
                          </a:schemeClr>
                        </a:solidFill>
                        <a:latin typeface="Figtree" pitchFamily="2" charset="0"/>
                        <a:cs typeface="Teko Regular" panose="02000000000000000000" pitchFamily="2"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extLst>
                  <a:ext uri="{0D108BD9-81ED-4DB2-BD59-A6C34878D82A}">
                    <a16:rowId xmlns:a16="http://schemas.microsoft.com/office/drawing/2014/main" val="1901778913"/>
                  </a:ext>
                </a:extLst>
              </a:tr>
              <a:tr h="197816">
                <a:tc rowSpan="4">
                  <a:txBody>
                    <a:bodyPr/>
                    <a:lstStyle/>
                    <a:p>
                      <a:pPr lvl="0">
                        <a:buNone/>
                      </a:pPr>
                      <a:r>
                        <a:rPr lang="pt-BR" altLang="zh-TW" sz="700" b="0" dirty="0">
                          <a:solidFill>
                            <a:schemeClr val="bg2">
                              <a:lumMod val="25000"/>
                            </a:schemeClr>
                          </a:solidFill>
                          <a:latin typeface="Figtree Black" pitchFamily="2" charset="0"/>
                        </a:rPr>
                        <a:t>Dimension (L x W x H)</a:t>
                      </a:r>
                      <a:endParaRPr lang="zh-TW" altLang="en-US" sz="700" b="0" dirty="0">
                        <a:solidFill>
                          <a:schemeClr val="bg2">
                            <a:lumMod val="25000"/>
                          </a:schemeClr>
                        </a:solidFill>
                        <a:latin typeface="Figtree Black" pitchFamily="2"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tc>
                  <a:txBody>
                    <a:bodyPr/>
                    <a:lstStyle/>
                    <a:p>
                      <a:pPr lvl="0">
                        <a:buNone/>
                      </a:pPr>
                      <a:r>
                        <a:rPr lang="en-US" altLang="zh-TW" sz="700" b="0">
                          <a:solidFill>
                            <a:schemeClr val="bg2">
                              <a:lumMod val="25000"/>
                            </a:schemeClr>
                          </a:solidFill>
                          <a:latin typeface="+mj-lt"/>
                        </a:rPr>
                        <a:t>Incl. Protrusions</a:t>
                      </a:r>
                      <a:endParaRPr lang="zh-TW" altLang="en-US" sz="700" b="0">
                        <a:solidFill>
                          <a:schemeClr val="bg2">
                            <a:lumMod val="25000"/>
                          </a:schemeClr>
                        </a:solidFill>
                        <a:latin typeface="+mj-lt"/>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tc>
                  <a:txBody>
                    <a:bodyPr/>
                    <a:lstStyle/>
                    <a:p>
                      <a:pPr lvl="0">
                        <a:buNone/>
                      </a:pPr>
                      <a:r>
                        <a:rPr lang="en-US" sz="700" baseline="0" dirty="0">
                          <a:solidFill>
                            <a:schemeClr val="bg2">
                              <a:lumMod val="25000"/>
                            </a:schemeClr>
                          </a:solidFill>
                          <a:latin typeface="Figtree" pitchFamily="2" charset="0"/>
                          <a:cs typeface="Teko Regular" panose="02000000000000000000" pitchFamily="2" charset="0"/>
                        </a:rPr>
                        <a:t>549 x 291 x 581 mm</a:t>
                      </a:r>
                      <a:endParaRPr lang="zh-TW" altLang="en-US" sz="700" b="0" dirty="0">
                        <a:solidFill>
                          <a:schemeClr val="bg2">
                            <a:lumMod val="25000"/>
                          </a:schemeClr>
                        </a:solidFill>
                        <a:latin typeface="Figtree" pitchFamily="2"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extLst>
                  <a:ext uri="{0D108BD9-81ED-4DB2-BD59-A6C34878D82A}">
                    <a16:rowId xmlns:a16="http://schemas.microsoft.com/office/drawing/2014/main" val="4181286976"/>
                  </a:ext>
                </a:extLst>
              </a:tr>
              <a:tr h="197816">
                <a:tc vMerge="1">
                  <a:txBody>
                    <a:bodyPr/>
                    <a:lstStyle/>
                    <a:p>
                      <a:pPr lvl="0">
                        <a:buNone/>
                      </a:pPr>
                      <a:endParaRPr lang="zh-TW" altLang="en-US" sz="700" b="0">
                        <a:solidFill>
                          <a:schemeClr val="bg2">
                            <a:lumMod val="25000"/>
                          </a:schemeClr>
                        </a:solidFill>
                        <a:latin typeface="+mn-lt"/>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a:txBody>
                    <a:bodyPr/>
                    <a:lstStyle/>
                    <a:p>
                      <a:pPr lvl="0">
                        <a:buNone/>
                      </a:pPr>
                      <a:r>
                        <a:rPr lang="en-US" altLang="zh-TW" sz="700" b="0" dirty="0">
                          <a:solidFill>
                            <a:schemeClr val="bg2">
                              <a:lumMod val="25000"/>
                            </a:schemeClr>
                          </a:solidFill>
                          <a:latin typeface="+mj-lt"/>
                        </a:rPr>
                        <a:t>Excl. Protrusions</a:t>
                      </a:r>
                      <a:endParaRPr lang="zh-TW" altLang="en-US" sz="700" b="0" dirty="0">
                        <a:solidFill>
                          <a:schemeClr val="bg2">
                            <a:lumMod val="25000"/>
                          </a:schemeClr>
                        </a:solidFill>
                        <a:latin typeface="+mj-lt"/>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tc>
                  <a:txBody>
                    <a:bodyPr/>
                    <a:lstStyle/>
                    <a:p>
                      <a:pPr lvl="0">
                        <a:buNone/>
                      </a:pPr>
                      <a:r>
                        <a:rPr lang="en-US" sz="700" baseline="0" dirty="0">
                          <a:solidFill>
                            <a:schemeClr val="bg2">
                              <a:lumMod val="25000"/>
                            </a:schemeClr>
                          </a:solidFill>
                          <a:latin typeface="Figtree" pitchFamily="2" charset="0"/>
                          <a:cs typeface="Teko Regular" panose="02000000000000000000" pitchFamily="2" charset="0"/>
                        </a:rPr>
                        <a:t>511 x 291 x 581 mm</a:t>
                      </a:r>
                      <a:endParaRPr lang="zh-TW" altLang="en-US" sz="700" b="0" dirty="0">
                        <a:solidFill>
                          <a:schemeClr val="bg2">
                            <a:lumMod val="25000"/>
                          </a:schemeClr>
                        </a:solidFill>
                        <a:latin typeface="Figtree" pitchFamily="2"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extLst>
                  <a:ext uri="{0D108BD9-81ED-4DB2-BD59-A6C34878D82A}">
                    <a16:rowId xmlns:a16="http://schemas.microsoft.com/office/drawing/2014/main" val="1799115855"/>
                  </a:ext>
                </a:extLst>
              </a:tr>
              <a:tr h="0">
                <a:tc vMerge="1">
                  <a:txBody>
                    <a:bodyPr/>
                    <a:lstStyle/>
                    <a:p>
                      <a:pPr lvl="0">
                        <a:buNone/>
                      </a:pPr>
                      <a:endParaRPr lang="en-US" sz="700" b="0" baseline="0">
                        <a:solidFill>
                          <a:schemeClr val="bg2">
                            <a:lumMod val="25000"/>
                          </a:schemeClr>
                        </a:solidFill>
                        <a:latin typeface="+mn-lt"/>
                        <a:cs typeface="Teko Regular" panose="02000000000000000000" pitchFamily="2"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a:txBody>
                    <a:bodyPr/>
                    <a:lstStyle/>
                    <a:p>
                      <a:pPr lvl="0">
                        <a:buNone/>
                      </a:pPr>
                      <a:r>
                        <a:rPr lang="en-US" sz="700" b="0" baseline="0">
                          <a:solidFill>
                            <a:schemeClr val="bg2">
                              <a:lumMod val="25000"/>
                            </a:schemeClr>
                          </a:solidFill>
                          <a:latin typeface="+mj-lt"/>
                          <a:cs typeface="Teko Regular" panose="02000000000000000000" pitchFamily="2" charset="0"/>
                        </a:rPr>
                        <a:t>Volume</a:t>
                      </a:r>
                    </a:p>
                    <a:p>
                      <a:pPr lvl="0">
                        <a:buNone/>
                      </a:pPr>
                      <a:r>
                        <a:rPr lang="en-US" sz="700" b="0" baseline="0">
                          <a:solidFill>
                            <a:schemeClr val="bg2">
                              <a:lumMod val="25000"/>
                            </a:schemeClr>
                          </a:solidFill>
                          <a:latin typeface="+mj-lt"/>
                          <a:cs typeface="Teko Regular" panose="02000000000000000000" pitchFamily="2" charset="0"/>
                        </a:rPr>
                        <a:t>(w/o panel, protrusions and feet)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tc>
                  <a:txBody>
                    <a:bodyPr/>
                    <a:lstStyle/>
                    <a:p>
                      <a:pPr lvl="0">
                        <a:buNone/>
                      </a:pPr>
                      <a:r>
                        <a:rPr lang="en-US" sz="700" baseline="0" dirty="0">
                          <a:solidFill>
                            <a:schemeClr val="bg2">
                              <a:lumMod val="25000"/>
                            </a:schemeClr>
                          </a:solidFill>
                          <a:latin typeface="Figtree" pitchFamily="2" charset="0"/>
                          <a:cs typeface="Teko Regular" panose="02000000000000000000" pitchFamily="2" charset="0"/>
                        </a:rPr>
                        <a:t>86 L</a:t>
                      </a:r>
                      <a:endParaRPr lang="en-US" sz="700" b="0" baseline="0" dirty="0">
                        <a:solidFill>
                          <a:schemeClr val="bg2">
                            <a:lumMod val="25000"/>
                          </a:schemeClr>
                        </a:solidFill>
                        <a:latin typeface="Figtree" pitchFamily="2" charset="0"/>
                        <a:cs typeface="Teko Regular" panose="02000000000000000000" pitchFamily="2"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extLst>
                  <a:ext uri="{0D108BD9-81ED-4DB2-BD59-A6C34878D82A}">
                    <a16:rowId xmlns:a16="http://schemas.microsoft.com/office/drawing/2014/main" val="2910262099"/>
                  </a:ext>
                </a:extLst>
              </a:tr>
              <a:tr h="0">
                <a:tc vMerge="1">
                  <a:txBody>
                    <a:bodyPr/>
                    <a:lstStyle/>
                    <a:p>
                      <a:endParaRPr lang="en-US"/>
                    </a:p>
                  </a:txBody>
                  <a:tcPr/>
                </a:tc>
                <a:tc>
                  <a:txBody>
                    <a:bodyPr/>
                    <a:lstStyle/>
                    <a:p>
                      <a:pPr lvl="0">
                        <a:buNone/>
                      </a:pPr>
                      <a:r>
                        <a:rPr lang="en-US" sz="700" b="0" baseline="0">
                          <a:solidFill>
                            <a:schemeClr val="bg2">
                              <a:lumMod val="25000"/>
                            </a:schemeClr>
                          </a:solidFill>
                          <a:latin typeface="+mj-lt"/>
                          <a:cs typeface="Teko Regular" panose="02000000000000000000" pitchFamily="2" charset="0"/>
                        </a:rPr>
                        <a:t>Volume</a:t>
                      </a:r>
                    </a:p>
                    <a:p>
                      <a:pPr lvl="0">
                        <a:buNone/>
                      </a:pPr>
                      <a:r>
                        <a:rPr lang="en-US" sz="700" b="0" baseline="0">
                          <a:solidFill>
                            <a:schemeClr val="bg2">
                              <a:lumMod val="25000"/>
                            </a:schemeClr>
                          </a:solidFill>
                          <a:latin typeface="+mj-lt"/>
                          <a:cs typeface="Teko Regular" panose="02000000000000000000" pitchFamily="2" charset="0"/>
                        </a:rPr>
                        <a:t>(with panel, protrusions and feet)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tc>
                  <a:txBody>
                    <a:bodyPr/>
                    <a:lstStyle/>
                    <a:p>
                      <a:pPr lvl="0">
                        <a:buNone/>
                      </a:pPr>
                      <a:r>
                        <a:rPr lang="en-US" sz="700" b="0" baseline="0" dirty="0">
                          <a:solidFill>
                            <a:schemeClr val="bg2">
                              <a:lumMod val="25000"/>
                            </a:schemeClr>
                          </a:solidFill>
                          <a:latin typeface="Figtree" pitchFamily="2" charset="0"/>
                          <a:cs typeface="Teko Regular" panose="02000000000000000000" pitchFamily="2" charset="0"/>
                        </a:rPr>
                        <a:t>93 L</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extLst>
                  <a:ext uri="{0D108BD9-81ED-4DB2-BD59-A6C34878D82A}">
                    <a16:rowId xmlns:a16="http://schemas.microsoft.com/office/drawing/2014/main" val="3093131493"/>
                  </a:ext>
                </a:extLst>
              </a:tr>
              <a:tr h="204586">
                <a:tc rowSpan="3">
                  <a:txBody>
                    <a:bodyPr/>
                    <a:lstStyle/>
                    <a:p>
                      <a:pPr lvl="0">
                        <a:buNone/>
                      </a:pPr>
                      <a:r>
                        <a:rPr lang="en-US" altLang="zh-TW" sz="700" b="0">
                          <a:solidFill>
                            <a:schemeClr val="bg2">
                              <a:lumMod val="25000"/>
                            </a:schemeClr>
                          </a:solidFill>
                          <a:latin typeface="Figtree Black" pitchFamily="2" charset="0"/>
                        </a:rPr>
                        <a:t>Hardware support</a:t>
                      </a:r>
                      <a:endParaRPr lang="zh-TW" altLang="en-US" sz="700" b="0">
                        <a:solidFill>
                          <a:schemeClr val="bg2">
                            <a:lumMod val="25000"/>
                          </a:schemeClr>
                        </a:solidFill>
                        <a:latin typeface="Figtree Black" pitchFamily="2"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tc>
                  <a:txBody>
                    <a:bodyPr/>
                    <a:lstStyle/>
                    <a:p>
                      <a:pPr lvl="0">
                        <a:buNone/>
                      </a:pPr>
                      <a:r>
                        <a:rPr lang="en-US" altLang="zh-TW" sz="700" b="0">
                          <a:solidFill>
                            <a:schemeClr val="bg2">
                              <a:lumMod val="25000"/>
                            </a:schemeClr>
                          </a:solidFill>
                          <a:latin typeface="+mj-lt"/>
                        </a:rPr>
                        <a:t>Motherboard Support</a:t>
                      </a:r>
                      <a:endParaRPr lang="zh-TW" altLang="en-US" sz="700" b="0">
                        <a:solidFill>
                          <a:schemeClr val="bg2">
                            <a:lumMod val="25000"/>
                          </a:schemeClr>
                        </a:solidFill>
                        <a:latin typeface="+mj-lt"/>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700" baseline="0" dirty="0">
                          <a:solidFill>
                            <a:schemeClr val="bg2">
                              <a:lumMod val="25000"/>
                            </a:schemeClr>
                          </a:solidFill>
                          <a:latin typeface="Figtree" pitchFamily="2" charset="0"/>
                          <a:cs typeface="Teko Regular" panose="02000000000000000000" pitchFamily="2" charset="0"/>
                        </a:rPr>
                        <a:t>Mini-ITX, Micro-ATX, ATX, BTF</a:t>
                      </a:r>
                      <a:r>
                        <a:rPr lang="zh-TW" altLang="en-US" sz="700" baseline="0" dirty="0">
                          <a:solidFill>
                            <a:schemeClr val="bg2">
                              <a:lumMod val="25000"/>
                            </a:schemeClr>
                          </a:solidFill>
                          <a:latin typeface="Figtree" pitchFamily="2" charset="0"/>
                          <a:cs typeface="Teko Regular" panose="02000000000000000000" pitchFamily="2" charset="0"/>
                        </a:rPr>
                        <a:t> </a:t>
                      </a:r>
                      <a:r>
                        <a:rPr lang="en-US" altLang="zh-TW" sz="700" baseline="0" dirty="0">
                          <a:solidFill>
                            <a:schemeClr val="bg2">
                              <a:lumMod val="25000"/>
                            </a:schemeClr>
                          </a:solidFill>
                          <a:latin typeface="Figtree" pitchFamily="2" charset="0"/>
                          <a:cs typeface="Teko Regular" panose="02000000000000000000" pitchFamily="2" charset="0"/>
                        </a:rPr>
                        <a:t>(ATX)</a:t>
                      </a:r>
                      <a:endParaRPr lang="en-US" sz="700" baseline="0" dirty="0">
                        <a:solidFill>
                          <a:schemeClr val="bg2">
                            <a:lumMod val="25000"/>
                          </a:schemeClr>
                        </a:solidFill>
                        <a:latin typeface="Figtree" pitchFamily="2" charset="0"/>
                        <a:cs typeface="Teko Regular" panose="02000000000000000000" pitchFamily="2"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extLst>
                  <a:ext uri="{0D108BD9-81ED-4DB2-BD59-A6C34878D82A}">
                    <a16:rowId xmlns:a16="http://schemas.microsoft.com/office/drawing/2014/main" val="52579005"/>
                  </a:ext>
                </a:extLst>
              </a:tr>
              <a:tr h="197816">
                <a:tc vMerge="1">
                  <a:txBody>
                    <a:bodyPr/>
                    <a:lstStyle/>
                    <a:p>
                      <a:pPr lvl="0">
                        <a:buNone/>
                      </a:pPr>
                      <a:endParaRPr lang="en-US" altLang="zh-TW" sz="700" b="0" baseline="0">
                        <a:solidFill>
                          <a:schemeClr val="bg2">
                            <a:lumMod val="25000"/>
                          </a:schemeClr>
                        </a:solidFill>
                        <a:latin typeface="+mn-lt"/>
                        <a:cs typeface="Teko Regular" panose="02000000000000000000" pitchFamily="2"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a:txBody>
                    <a:bodyPr/>
                    <a:lstStyle/>
                    <a:p>
                      <a:pPr lvl="0">
                        <a:buNone/>
                      </a:pPr>
                      <a:r>
                        <a:rPr lang="en-US" altLang="zh-TW" sz="700" b="0" baseline="0">
                          <a:solidFill>
                            <a:schemeClr val="bg2">
                              <a:lumMod val="25000"/>
                            </a:schemeClr>
                          </a:solidFill>
                          <a:latin typeface="+mj-lt"/>
                          <a:cs typeface="Teko Regular" panose="02000000000000000000" pitchFamily="2" charset="0"/>
                        </a:rPr>
                        <a:t>Power Supply Support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tc>
                  <a:txBody>
                    <a:bodyPr/>
                    <a:lstStyle/>
                    <a:p>
                      <a:pPr lvl="0">
                        <a:buNone/>
                      </a:pPr>
                      <a:r>
                        <a:rPr lang="en-US" sz="700" baseline="0">
                          <a:solidFill>
                            <a:schemeClr val="bg2">
                              <a:lumMod val="25000"/>
                            </a:schemeClr>
                          </a:solidFill>
                          <a:latin typeface="Figtree" pitchFamily="2" charset="0"/>
                          <a:cs typeface="Teko Regular" panose="02000000000000000000" pitchFamily="2" charset="0"/>
                        </a:rPr>
                        <a:t>ATX</a:t>
                      </a:r>
                      <a:endParaRPr lang="en-US" altLang="zh-TW" sz="700" b="0" baseline="0">
                        <a:solidFill>
                          <a:schemeClr val="bg2">
                            <a:lumMod val="25000"/>
                          </a:schemeClr>
                        </a:solidFill>
                        <a:latin typeface="Figtree" pitchFamily="2" charset="0"/>
                        <a:cs typeface="Teko Regular" panose="02000000000000000000" pitchFamily="2"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extLst>
                  <a:ext uri="{0D108BD9-81ED-4DB2-BD59-A6C34878D82A}">
                    <a16:rowId xmlns:a16="http://schemas.microsoft.com/office/drawing/2014/main" val="1056627389"/>
                  </a:ext>
                </a:extLst>
              </a:tr>
              <a:tr h="197816">
                <a:tc vMerge="1">
                  <a:txBody>
                    <a:bodyPr/>
                    <a:lstStyle/>
                    <a:p>
                      <a:pPr lvl="0">
                        <a:buNone/>
                      </a:pPr>
                      <a:endParaRPr lang="en-US" sz="700" b="0">
                        <a:solidFill>
                          <a:schemeClr val="bg2">
                            <a:lumMod val="25000"/>
                          </a:schemeClr>
                        </a:solidFill>
                        <a:latin typeface="+mn-lt"/>
                        <a:cs typeface="Teko Regular" panose="02000000000000000000" pitchFamily="2"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a:txBody>
                    <a:bodyPr/>
                    <a:lstStyle/>
                    <a:p>
                      <a:pPr lvl="0">
                        <a:buNone/>
                      </a:pPr>
                      <a:r>
                        <a:rPr lang="en-US" sz="700" b="0">
                          <a:solidFill>
                            <a:schemeClr val="bg2">
                              <a:lumMod val="25000"/>
                            </a:schemeClr>
                          </a:solidFill>
                          <a:latin typeface="+mj-lt"/>
                          <a:cs typeface="Teko Regular" panose="02000000000000000000" pitchFamily="2" charset="0"/>
                        </a:rPr>
                        <a:t>PCI Expansion Slots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tc>
                  <a:txBody>
                    <a:bodyPr/>
                    <a:lstStyle/>
                    <a:p>
                      <a:pPr lvl="0">
                        <a:buNone/>
                      </a:pPr>
                      <a:r>
                        <a:rPr lang="en-US" sz="700" b="0" baseline="0">
                          <a:solidFill>
                            <a:schemeClr val="bg2">
                              <a:lumMod val="25000"/>
                            </a:schemeClr>
                          </a:solidFill>
                          <a:latin typeface="Figtree" pitchFamily="2" charset="0"/>
                          <a:cs typeface="Teko Regular" panose="02000000000000000000" pitchFamily="2" charset="0"/>
                        </a:rPr>
                        <a:t>3.5</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extLst>
                  <a:ext uri="{0D108BD9-81ED-4DB2-BD59-A6C34878D82A}">
                    <a16:rowId xmlns:a16="http://schemas.microsoft.com/office/drawing/2014/main" val="2330143454"/>
                  </a:ext>
                </a:extLst>
              </a:tr>
              <a:tr h="197816">
                <a:tc rowSpan="2">
                  <a:txBody>
                    <a:bodyPr/>
                    <a:lstStyle/>
                    <a:p>
                      <a:pPr lvl="0">
                        <a:buNone/>
                      </a:pPr>
                      <a:r>
                        <a:rPr lang="en-US" sz="700" b="0" dirty="0">
                          <a:solidFill>
                            <a:schemeClr val="tx1"/>
                          </a:solidFill>
                          <a:latin typeface="Figtree Black" pitchFamily="2" charset="0"/>
                          <a:cs typeface="Teko Regular" panose="02000000000000000000" pitchFamily="2" charset="0"/>
                        </a:rPr>
                        <a:t>Drive bay support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tc>
                  <a:txBody>
                    <a:bodyPr/>
                    <a:lstStyle/>
                    <a:p>
                      <a:pPr lvl="0">
                        <a:buNone/>
                      </a:pPr>
                      <a:r>
                        <a:rPr lang="en-US" sz="700" b="0" dirty="0">
                          <a:solidFill>
                            <a:schemeClr val="bg2">
                              <a:lumMod val="25000"/>
                            </a:schemeClr>
                          </a:solidFill>
                          <a:latin typeface="+mj-lt"/>
                          <a:cs typeface="Teko Regular" panose="02000000000000000000" pitchFamily="2" charset="0"/>
                        </a:rPr>
                        <a:t>3.5" Drive Bays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tc>
                  <a:txBody>
                    <a:bodyPr/>
                    <a:lstStyle/>
                    <a:p>
                      <a:pPr lvl="0">
                        <a:buNone/>
                      </a:pPr>
                      <a:r>
                        <a:rPr lang="en-US" sz="700" b="0">
                          <a:solidFill>
                            <a:schemeClr val="bg2">
                              <a:lumMod val="25000"/>
                            </a:schemeClr>
                          </a:solidFill>
                          <a:latin typeface="Figtree" pitchFamily="2" charset="0"/>
                          <a:cs typeface="Teko Regular" panose="02000000000000000000" pitchFamily="2" charset="0"/>
                        </a:rPr>
                        <a:t>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extLst>
                  <a:ext uri="{0D108BD9-81ED-4DB2-BD59-A6C34878D82A}">
                    <a16:rowId xmlns:a16="http://schemas.microsoft.com/office/drawing/2014/main" val="3487249524"/>
                  </a:ext>
                </a:extLst>
              </a:tr>
              <a:tr h="197816">
                <a:tc vMerge="1">
                  <a:txBody>
                    <a:bodyPr/>
                    <a:lstStyle/>
                    <a:p>
                      <a:pPr lvl="0">
                        <a:buNone/>
                      </a:pPr>
                      <a:endParaRPr lang="en-US" sz="700" b="0">
                        <a:solidFill>
                          <a:schemeClr val="bg2">
                            <a:lumMod val="25000"/>
                          </a:schemeClr>
                        </a:solidFill>
                        <a:latin typeface="+mn-lt"/>
                        <a:cs typeface="Teko Regular" panose="02000000000000000000" pitchFamily="2"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TW" sz="700" b="0" i="0" u="none" strike="noStrike" noProof="0" dirty="0">
                          <a:solidFill>
                            <a:schemeClr val="tx1"/>
                          </a:solidFill>
                          <a:latin typeface="+mj-lt"/>
                        </a:rPr>
                        <a:t>3.5" Drive Bay / 2.5" Drive Bay(or SSD)</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TW" sz="700" b="0" i="0" u="none" strike="noStrike" noProof="0" dirty="0">
                          <a:solidFill>
                            <a:schemeClr val="tx1"/>
                          </a:solidFill>
                          <a:latin typeface="Figtree" pitchFamily="2" charset="0"/>
                        </a:rPr>
                        <a:t>HDD(44.45mm)*1 or SSD*2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extLst>
                  <a:ext uri="{0D108BD9-81ED-4DB2-BD59-A6C34878D82A}">
                    <a16:rowId xmlns:a16="http://schemas.microsoft.com/office/drawing/2014/main" val="3732689063"/>
                  </a:ext>
                </a:extLst>
              </a:tr>
              <a:tr h="410848">
                <a:tc>
                  <a:txBody>
                    <a:bodyPr/>
                    <a:lstStyle/>
                    <a:p>
                      <a:pPr lvl="0">
                        <a:buNone/>
                      </a:pPr>
                      <a:r>
                        <a:rPr lang="en-US" sz="700" b="0">
                          <a:solidFill>
                            <a:schemeClr val="tx1"/>
                          </a:solidFill>
                          <a:latin typeface="Figtree Black" pitchFamily="2" charset="0"/>
                          <a:cs typeface="Teko Regular" panose="02000000000000000000" pitchFamily="2" charset="0"/>
                        </a:rPr>
                        <a:t>Preinstalled Drive bay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TW" sz="700" b="0" i="0" u="none" strike="noStrike" noProof="0" dirty="0">
                          <a:solidFill>
                            <a:schemeClr val="tx1"/>
                          </a:solidFill>
                          <a:latin typeface="+mj-lt"/>
                        </a:rPr>
                        <a:t>3.5" Drive Bay (remark </a:t>
                      </a:r>
                      <a:r>
                        <a:rPr lang="en-US" altLang="zh-TW" sz="700" b="0" i="0" u="none" strike="noStrike" noProof="0" dirty="0" err="1">
                          <a:solidFill>
                            <a:schemeClr val="tx1"/>
                          </a:solidFill>
                          <a:latin typeface="+mj-lt"/>
                        </a:rPr>
                        <a:t>Toolfree</a:t>
                      </a:r>
                      <a:r>
                        <a:rPr lang="en-US" altLang="zh-TW" sz="700" b="0" i="0" u="none" strike="noStrike" noProof="0" dirty="0">
                          <a:solidFill>
                            <a:schemeClr val="tx1"/>
                          </a:solidFill>
                          <a:latin typeface="+mj-lt"/>
                        </a:rPr>
                        <a:t> quantity) / 2.5" Drive Bay(or SSD)(remark </a:t>
                      </a:r>
                      <a:r>
                        <a:rPr lang="en-US" altLang="zh-TW" sz="700" b="0" i="0" u="none" strike="noStrike" noProof="0" dirty="0" err="1">
                          <a:solidFill>
                            <a:schemeClr val="tx1"/>
                          </a:solidFill>
                          <a:latin typeface="+mj-lt"/>
                        </a:rPr>
                        <a:t>Toolfree</a:t>
                      </a:r>
                      <a:r>
                        <a:rPr lang="en-US" altLang="zh-TW" sz="700" b="0" i="0" u="none" strike="noStrike" noProof="0" dirty="0">
                          <a:solidFill>
                            <a:schemeClr val="tx1"/>
                          </a:solidFill>
                          <a:latin typeface="+mj-lt"/>
                        </a:rPr>
                        <a:t> quantity)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TW" sz="700" b="0" i="0" u="none" strike="noStrike" noProof="0" dirty="0">
                          <a:solidFill>
                            <a:schemeClr val="tx1"/>
                          </a:solidFill>
                          <a:latin typeface="Figtree" pitchFamily="2" charset="0"/>
                        </a:rPr>
                        <a:t>HDD(44.45mm)*1 or SSD*2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extLst>
                  <a:ext uri="{0D108BD9-81ED-4DB2-BD59-A6C34878D82A}">
                    <a16:rowId xmlns:a16="http://schemas.microsoft.com/office/drawing/2014/main" val="255326973"/>
                  </a:ext>
                </a:extLst>
              </a:tr>
              <a:tr h="304332">
                <a:tc rowSpan="2">
                  <a:txBody>
                    <a:bodyPr/>
                    <a:lstStyle/>
                    <a:p>
                      <a:pPr lvl="0">
                        <a:buNone/>
                      </a:pPr>
                      <a:r>
                        <a:rPr lang="en-US" altLang="zh-TW" sz="700" b="0" i="0" u="none" strike="noStrike" noProof="0" dirty="0">
                          <a:solidFill>
                            <a:schemeClr val="bg2">
                              <a:lumMod val="25000"/>
                            </a:schemeClr>
                          </a:solidFill>
                          <a:latin typeface="Figtree Black" pitchFamily="2" charset="0"/>
                        </a:rPr>
                        <a:t>I/O Panel</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tc>
                  <a:txBody>
                    <a:bodyPr/>
                    <a:lstStyle/>
                    <a:p>
                      <a:pPr lvl="0">
                        <a:buNone/>
                      </a:pPr>
                      <a:r>
                        <a:rPr lang="en-US" altLang="zh-TW" sz="700" b="0" i="0" u="none" strike="noStrike" noProof="0" dirty="0">
                          <a:solidFill>
                            <a:schemeClr val="bg2">
                              <a:lumMod val="25000"/>
                            </a:schemeClr>
                          </a:solidFill>
                          <a:latin typeface="+mj-lt"/>
                        </a:rPr>
                        <a:t>USB Ports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tc>
                  <a:txBody>
                    <a:bodyPr/>
                    <a:lstStyle/>
                    <a:p>
                      <a:pPr lvl="0">
                        <a:buNone/>
                      </a:pPr>
                      <a:r>
                        <a:rPr lang="en-US" sz="700" baseline="0">
                          <a:solidFill>
                            <a:schemeClr val="bg2">
                              <a:lumMod val="25000"/>
                            </a:schemeClr>
                          </a:solidFill>
                          <a:latin typeface="Figtree" pitchFamily="2" charset="0"/>
                          <a:cs typeface="Teko Regular" panose="02000000000000000000" pitchFamily="2" charset="0"/>
                        </a:rPr>
                        <a:t>2x USB 3.2 Gen 1 Type-A 5G</a:t>
                      </a:r>
                      <a:br>
                        <a:rPr lang="en-US" sz="700" baseline="0">
                          <a:solidFill>
                            <a:schemeClr val="bg2">
                              <a:lumMod val="25000"/>
                            </a:schemeClr>
                          </a:solidFill>
                          <a:latin typeface="Figtree" pitchFamily="2" charset="0"/>
                          <a:cs typeface="Teko Regular" panose="02000000000000000000" pitchFamily="2" charset="0"/>
                        </a:rPr>
                      </a:br>
                      <a:r>
                        <a:rPr lang="en-US" sz="700" baseline="0">
                          <a:solidFill>
                            <a:schemeClr val="bg2">
                              <a:lumMod val="25000"/>
                            </a:schemeClr>
                          </a:solidFill>
                          <a:latin typeface="Figtree" pitchFamily="2" charset="0"/>
                          <a:cs typeface="Teko Regular" panose="02000000000000000000" pitchFamily="2" charset="0"/>
                        </a:rPr>
                        <a:t>1x USB 4.0 Gen 2x2 Type-C 20G</a:t>
                      </a:r>
                      <a:endParaRPr lang="en-US" altLang="zh-TW" sz="700" b="0" i="0" u="none" strike="noStrike" noProof="0">
                        <a:solidFill>
                          <a:schemeClr val="bg2">
                            <a:lumMod val="25000"/>
                          </a:schemeClr>
                        </a:solidFill>
                        <a:latin typeface="Figtree" pitchFamily="2"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extLst>
                  <a:ext uri="{0D108BD9-81ED-4DB2-BD59-A6C34878D82A}">
                    <a16:rowId xmlns:a16="http://schemas.microsoft.com/office/drawing/2014/main" val="3357860479"/>
                  </a:ext>
                </a:extLst>
              </a:tr>
              <a:tr h="197816">
                <a:tc vMerge="1">
                  <a:txBody>
                    <a:bodyPr/>
                    <a:lstStyle/>
                    <a:p>
                      <a:pPr lvl="0">
                        <a:buNone/>
                      </a:pPr>
                      <a:endParaRPr lang="zh-TW" altLang="en-US" sz="700" b="0">
                        <a:solidFill>
                          <a:schemeClr val="bg2">
                            <a:lumMod val="25000"/>
                          </a:schemeClr>
                        </a:solidFill>
                        <a:latin typeface="+mn-lt"/>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a:txBody>
                    <a:bodyPr/>
                    <a:lstStyle/>
                    <a:p>
                      <a:pPr lvl="0">
                        <a:buNone/>
                      </a:pPr>
                      <a:r>
                        <a:rPr lang="en-US" altLang="zh-TW" sz="700" b="0">
                          <a:solidFill>
                            <a:schemeClr val="bg2">
                              <a:lumMod val="25000"/>
                            </a:schemeClr>
                          </a:solidFill>
                          <a:latin typeface="+mj-lt"/>
                        </a:rPr>
                        <a:t>Audio In / Out</a:t>
                      </a:r>
                      <a:endParaRPr lang="zh-TW" altLang="en-US" sz="700" b="0">
                        <a:solidFill>
                          <a:schemeClr val="bg2">
                            <a:lumMod val="25000"/>
                          </a:schemeClr>
                        </a:solidFill>
                        <a:latin typeface="+mj-lt"/>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tc>
                  <a:txBody>
                    <a:bodyPr/>
                    <a:lstStyle/>
                    <a:p>
                      <a:pPr lvl="0">
                        <a:buNone/>
                      </a:pPr>
                      <a:r>
                        <a:rPr lang="en-US" sz="700" baseline="0" dirty="0">
                          <a:solidFill>
                            <a:schemeClr val="bg2">
                              <a:lumMod val="25000"/>
                            </a:schemeClr>
                          </a:solidFill>
                          <a:latin typeface="Figtree" pitchFamily="2" charset="0"/>
                          <a:cs typeface="Teko Regular" panose="02000000000000000000" pitchFamily="2" charset="0"/>
                        </a:rPr>
                        <a:t>1x 3.5mm Headset Jack (</a:t>
                      </a:r>
                      <a:r>
                        <a:rPr lang="en-US" sz="700" baseline="0" dirty="0" err="1">
                          <a:solidFill>
                            <a:schemeClr val="bg2">
                              <a:lumMod val="25000"/>
                            </a:schemeClr>
                          </a:solidFill>
                          <a:latin typeface="Figtree" pitchFamily="2" charset="0"/>
                          <a:cs typeface="Teko Regular" panose="02000000000000000000" pitchFamily="2" charset="0"/>
                        </a:rPr>
                        <a:t>Audio+Mic</a:t>
                      </a:r>
                      <a:r>
                        <a:rPr lang="en-US" sz="700" baseline="0" dirty="0">
                          <a:solidFill>
                            <a:schemeClr val="bg2">
                              <a:lumMod val="25000"/>
                            </a:schemeClr>
                          </a:solidFill>
                          <a:latin typeface="Figtree" pitchFamily="2" charset="0"/>
                          <a:cs typeface="Teko Regular" panose="02000000000000000000" pitchFamily="2" charset="0"/>
                        </a:rPr>
                        <a:t>)</a:t>
                      </a:r>
                      <a:endParaRPr lang="zh-TW" altLang="en-US" sz="700" b="0" dirty="0">
                        <a:solidFill>
                          <a:schemeClr val="bg2">
                            <a:lumMod val="25000"/>
                          </a:schemeClr>
                        </a:solidFill>
                        <a:latin typeface="Figtree" pitchFamily="2"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extLst>
                  <a:ext uri="{0D108BD9-81ED-4DB2-BD59-A6C34878D82A}">
                    <a16:rowId xmlns:a16="http://schemas.microsoft.com/office/drawing/2014/main" val="282945672"/>
                  </a:ext>
                </a:extLst>
              </a:tr>
              <a:tr h="197816">
                <a:tc rowSpan="2">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TW" sz="700" b="0" i="0" u="none" strike="noStrike" kern="1200" cap="none" spc="0" normalizeH="0" baseline="0" noProof="0">
                          <a:ln>
                            <a:noFill/>
                          </a:ln>
                          <a:solidFill>
                            <a:schemeClr val="bg2">
                              <a:lumMod val="25000"/>
                            </a:schemeClr>
                          </a:solidFill>
                          <a:effectLst/>
                          <a:uLnTx/>
                          <a:uFillTx/>
                          <a:latin typeface="Figtree Black" pitchFamily="2" charset="0"/>
                          <a:cs typeface="+mn-cs"/>
                        </a:rPr>
                        <a:t>Fans Support</a:t>
                      </a:r>
                      <a:endParaRPr kumimoji="0" lang="zh-TW" altLang="en-US" sz="700" b="0" i="0" u="none" strike="noStrike" kern="1200" cap="none" spc="0" normalizeH="0" baseline="0" noProof="0">
                        <a:ln>
                          <a:noFill/>
                        </a:ln>
                        <a:solidFill>
                          <a:schemeClr val="bg2">
                            <a:lumMod val="25000"/>
                          </a:schemeClr>
                        </a:solidFill>
                        <a:effectLst/>
                        <a:uLnTx/>
                        <a:uFillTx/>
                        <a:latin typeface="Figtree Black" pitchFamily="2" charset="0"/>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TW" sz="700" b="0" i="0" u="none" strike="noStrike" kern="1200" cap="none" spc="0" normalizeH="0" baseline="0" noProof="0">
                          <a:ln>
                            <a:noFill/>
                          </a:ln>
                          <a:solidFill>
                            <a:schemeClr val="bg2">
                              <a:lumMod val="25000"/>
                            </a:schemeClr>
                          </a:solidFill>
                          <a:effectLst/>
                          <a:uLnTx/>
                          <a:uFillTx/>
                          <a:latin typeface="+mj-lt"/>
                          <a:cs typeface="+mn-cs"/>
                        </a:rPr>
                        <a:t>Top</a:t>
                      </a:r>
                      <a:endParaRPr kumimoji="0" lang="zh-TW" altLang="en-US" sz="700" b="0" i="0" u="none" strike="noStrike" kern="1200" cap="none" spc="0" normalizeH="0" baseline="0" noProof="0">
                        <a:ln>
                          <a:noFill/>
                        </a:ln>
                        <a:solidFill>
                          <a:schemeClr val="bg2">
                            <a:lumMod val="25000"/>
                          </a:schemeClr>
                        </a:solidFill>
                        <a:effectLst/>
                        <a:uLnTx/>
                        <a:uFillTx/>
                        <a:latin typeface="+mj-lt"/>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TW" sz="700" b="0" i="0" u="none" strike="noStrike" kern="1200" cap="none" spc="0" normalizeH="0" baseline="0" noProof="0">
                          <a:ln>
                            <a:noFill/>
                          </a:ln>
                          <a:solidFill>
                            <a:schemeClr val="bg2">
                              <a:lumMod val="25000"/>
                            </a:schemeClr>
                          </a:solidFill>
                          <a:effectLst/>
                          <a:uLnTx/>
                          <a:uFillTx/>
                          <a:latin typeface="Figtree" pitchFamily="2" charset="0"/>
                          <a:cs typeface="+mn-cs"/>
                        </a:rPr>
                        <a:t>6x 120mm, 2x 140mm,  2x 180mm, 2x 200mm</a:t>
                      </a:r>
                      <a:endParaRPr kumimoji="0" lang="zh-TW" altLang="en-US" sz="700" b="0" i="0" u="none" strike="noStrike" kern="1200" cap="none" spc="0" normalizeH="0" baseline="0" noProof="0">
                        <a:ln>
                          <a:noFill/>
                        </a:ln>
                        <a:solidFill>
                          <a:schemeClr val="bg2">
                            <a:lumMod val="25000"/>
                          </a:schemeClr>
                        </a:solidFill>
                        <a:effectLst/>
                        <a:uLnTx/>
                        <a:uFillTx/>
                        <a:latin typeface="Figtree" pitchFamily="2" charset="0"/>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extLst>
                  <a:ext uri="{0D108BD9-81ED-4DB2-BD59-A6C34878D82A}">
                    <a16:rowId xmlns:a16="http://schemas.microsoft.com/office/drawing/2014/main" val="1390188375"/>
                  </a:ext>
                </a:extLst>
              </a:tr>
              <a:tr h="197816">
                <a:tc vMerge="1">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TW" altLang="en-US" sz="700" b="0" i="0" u="none" strike="noStrike" kern="1200" cap="none" spc="0" normalizeH="0" baseline="0" noProof="0">
                        <a:ln>
                          <a:noFill/>
                        </a:ln>
                        <a:solidFill>
                          <a:schemeClr val="bg2">
                            <a:lumMod val="25000"/>
                          </a:schemeClr>
                        </a:solidFill>
                        <a:effectLst/>
                        <a:uLnTx/>
                        <a:uFillTx/>
                        <a:latin typeface="+mn-lt"/>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TW" sz="700" b="0" i="0" u="none" strike="noStrike" kern="1200" cap="none" spc="0" normalizeH="0" baseline="0" noProof="0">
                          <a:ln>
                            <a:noFill/>
                          </a:ln>
                          <a:solidFill>
                            <a:schemeClr val="bg2">
                              <a:lumMod val="25000"/>
                            </a:schemeClr>
                          </a:solidFill>
                          <a:effectLst/>
                          <a:uLnTx/>
                          <a:uFillTx/>
                          <a:latin typeface="+mj-lt"/>
                          <a:cs typeface="+mn-cs"/>
                        </a:rPr>
                        <a:t>Bottom</a:t>
                      </a:r>
                      <a:endParaRPr kumimoji="0" lang="zh-TW" altLang="en-US" sz="700" b="0" i="0" u="none" strike="noStrike" kern="1200" cap="none" spc="0" normalizeH="0" baseline="0" noProof="0">
                        <a:ln>
                          <a:noFill/>
                        </a:ln>
                        <a:solidFill>
                          <a:schemeClr val="bg2">
                            <a:lumMod val="25000"/>
                          </a:schemeClr>
                        </a:solidFill>
                        <a:effectLst/>
                        <a:uLnTx/>
                        <a:uFillTx/>
                        <a:latin typeface="+mj-lt"/>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TW" sz="700" b="0" i="0" u="none" strike="noStrike" kern="1200" cap="none" spc="0" normalizeH="0" baseline="0" noProof="0">
                          <a:ln>
                            <a:noFill/>
                          </a:ln>
                          <a:solidFill>
                            <a:schemeClr val="bg2">
                              <a:lumMod val="25000"/>
                            </a:schemeClr>
                          </a:solidFill>
                          <a:effectLst/>
                          <a:uLnTx/>
                          <a:uFillTx/>
                          <a:latin typeface="Figtree" pitchFamily="2" charset="0"/>
                          <a:cs typeface="+mn-cs"/>
                        </a:rPr>
                        <a:t>6x 120mm, 2x 140mm,  2x 180mm, 2x 200mm</a:t>
                      </a:r>
                      <a:endParaRPr kumimoji="0" lang="zh-TW" altLang="en-US" sz="700" b="0" i="0" u="none" strike="noStrike" kern="1200" cap="none" spc="0" normalizeH="0" baseline="0" noProof="0">
                        <a:ln>
                          <a:noFill/>
                        </a:ln>
                        <a:solidFill>
                          <a:schemeClr val="bg2">
                            <a:lumMod val="25000"/>
                          </a:schemeClr>
                        </a:solidFill>
                        <a:effectLst/>
                        <a:uLnTx/>
                        <a:uFillTx/>
                        <a:latin typeface="Figtree" pitchFamily="2" charset="0"/>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extLst>
                  <a:ext uri="{0D108BD9-81ED-4DB2-BD59-A6C34878D82A}">
                    <a16:rowId xmlns:a16="http://schemas.microsoft.com/office/drawing/2014/main" val="1623320700"/>
                  </a:ext>
                </a:extLst>
              </a:tr>
              <a:tr h="203722">
                <a:tc rowSpan="2">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TW" sz="700" b="0" i="0" u="none" strike="noStrike" kern="1200" cap="none" spc="0" normalizeH="0" baseline="0" noProof="0" dirty="0">
                          <a:ln>
                            <a:noFill/>
                          </a:ln>
                          <a:solidFill>
                            <a:schemeClr val="bg2">
                              <a:lumMod val="25000"/>
                            </a:schemeClr>
                          </a:solidFill>
                          <a:effectLst/>
                          <a:uLnTx/>
                          <a:uFillTx/>
                          <a:latin typeface="Figtree Black" pitchFamily="2" charset="0"/>
                          <a:cs typeface="+mn-cs"/>
                        </a:rPr>
                        <a:t>Radiator Support</a:t>
                      </a:r>
                      <a:endParaRPr kumimoji="0" lang="zh-TW" altLang="en-US" sz="700" b="0" i="0" u="none" strike="noStrike" kern="1200" cap="none" spc="0" normalizeH="0" baseline="0" noProof="0" dirty="0">
                        <a:ln>
                          <a:noFill/>
                        </a:ln>
                        <a:solidFill>
                          <a:schemeClr val="bg2">
                            <a:lumMod val="25000"/>
                          </a:schemeClr>
                        </a:solidFill>
                        <a:effectLst/>
                        <a:uLnTx/>
                        <a:uFillTx/>
                        <a:latin typeface="Figtree Black" pitchFamily="2" charset="0"/>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TW" sz="700" b="0" i="0" u="none" strike="noStrike" kern="1200" cap="none" spc="0" normalizeH="0" baseline="0" noProof="0" dirty="0">
                          <a:ln>
                            <a:noFill/>
                          </a:ln>
                          <a:solidFill>
                            <a:schemeClr val="bg2">
                              <a:lumMod val="25000"/>
                            </a:schemeClr>
                          </a:solidFill>
                          <a:effectLst/>
                          <a:uLnTx/>
                          <a:uFillTx/>
                          <a:latin typeface="+mj-lt"/>
                          <a:cs typeface="+mn-cs"/>
                        </a:rPr>
                        <a:t>Top</a:t>
                      </a:r>
                      <a:endParaRPr kumimoji="0" lang="zh-TW" altLang="en-US" sz="700" b="0" i="0" u="none" strike="noStrike" kern="1200" cap="none" spc="0" normalizeH="0" baseline="0" noProof="0" dirty="0">
                        <a:ln>
                          <a:noFill/>
                        </a:ln>
                        <a:solidFill>
                          <a:schemeClr val="bg2">
                            <a:lumMod val="25000"/>
                          </a:schemeClr>
                        </a:solidFill>
                        <a:effectLst/>
                        <a:uLnTx/>
                        <a:uFillTx/>
                        <a:latin typeface="+mj-lt"/>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TW" sz="700" b="0" i="0" u="none" strike="noStrike" kern="1200" cap="none" spc="0" normalizeH="0" baseline="0" noProof="0" dirty="0">
                          <a:ln>
                            <a:noFill/>
                          </a:ln>
                          <a:solidFill>
                            <a:schemeClr val="bg2">
                              <a:lumMod val="25000"/>
                            </a:schemeClr>
                          </a:solidFill>
                          <a:effectLst/>
                          <a:uLnTx/>
                          <a:uFillTx/>
                          <a:latin typeface="Figtree" pitchFamily="2" charset="0"/>
                          <a:cs typeface="+mn-cs"/>
                        </a:rPr>
                        <a:t>120 / 140 / 240 / 280 / 360 mm (m</a:t>
                      </a:r>
                      <a:r>
                        <a:rPr lang="en-US" sz="700" dirty="0" err="1"/>
                        <a:t>aximum</a:t>
                      </a:r>
                      <a:r>
                        <a:rPr lang="en-US" sz="700" dirty="0"/>
                        <a:t> thickness clearance 75mm</a:t>
                      </a:r>
                      <a:r>
                        <a:rPr kumimoji="0" lang="en-US" sz="700" b="0" i="0" u="none" strike="noStrike" kern="1200" cap="none" spc="0" normalizeH="0" baseline="0" noProof="0" dirty="0">
                          <a:ln>
                            <a:noFill/>
                          </a:ln>
                          <a:solidFill>
                            <a:schemeClr val="bg2">
                              <a:lumMod val="25000"/>
                            </a:schemeClr>
                          </a:solidFill>
                          <a:effectLst/>
                          <a:uLnTx/>
                          <a:uFillTx/>
                          <a:latin typeface="Figtree" pitchFamily="2" charset="0"/>
                          <a:cs typeface="+mn-cs"/>
                        </a:rPr>
                        <a:t>)</a:t>
                      </a:r>
                      <a:endParaRPr lang="en-US" sz="7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extLst>
                  <a:ext uri="{0D108BD9-81ED-4DB2-BD59-A6C34878D82A}">
                    <a16:rowId xmlns:a16="http://schemas.microsoft.com/office/drawing/2014/main" val="2050504870"/>
                  </a:ext>
                </a:extLst>
              </a:tr>
              <a:tr h="197816">
                <a:tc vMerge="1">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zh-TW" altLang="en-US" sz="700" b="0">
                        <a:solidFill>
                          <a:schemeClr val="bg2">
                            <a:lumMod val="25000"/>
                          </a:schemeClr>
                        </a:solidFill>
                        <a:latin typeface="+mn-lt"/>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TW" sz="700" b="0">
                          <a:solidFill>
                            <a:schemeClr val="bg2">
                              <a:lumMod val="25000"/>
                            </a:schemeClr>
                          </a:solidFill>
                          <a:latin typeface="+mj-lt"/>
                        </a:rPr>
                        <a:t>Bottom</a:t>
                      </a:r>
                      <a:endParaRPr lang="zh-TW" altLang="en-US" sz="700" b="0">
                        <a:solidFill>
                          <a:schemeClr val="bg2">
                            <a:lumMod val="25000"/>
                          </a:schemeClr>
                        </a:solidFill>
                        <a:latin typeface="+mj-lt"/>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TW" sz="700" b="0" i="0" u="none" strike="noStrike" kern="1200" cap="none" spc="0" normalizeH="0" baseline="0" noProof="0" dirty="0">
                          <a:ln>
                            <a:noFill/>
                          </a:ln>
                          <a:solidFill>
                            <a:schemeClr val="bg2">
                              <a:lumMod val="25000"/>
                            </a:schemeClr>
                          </a:solidFill>
                          <a:effectLst/>
                          <a:uLnTx/>
                          <a:uFillTx/>
                          <a:latin typeface="Figtree" pitchFamily="2" charset="0"/>
                          <a:cs typeface="+mn-cs"/>
                        </a:rPr>
                        <a:t>120 / 140 / 240 / 280 / 360 mm (m</a:t>
                      </a:r>
                      <a:r>
                        <a:rPr lang="en-US" sz="700" dirty="0" err="1"/>
                        <a:t>aximum</a:t>
                      </a:r>
                      <a:r>
                        <a:rPr lang="en-US" sz="700" dirty="0"/>
                        <a:t> thickness clearance 75mm</a:t>
                      </a:r>
                      <a:r>
                        <a:rPr kumimoji="0" lang="en-US" sz="700" b="0" i="0" u="none" strike="noStrike" kern="1200" cap="none" spc="0" normalizeH="0" baseline="0" noProof="0" dirty="0">
                          <a:ln>
                            <a:noFill/>
                          </a:ln>
                          <a:solidFill>
                            <a:schemeClr val="bg2">
                              <a:lumMod val="25000"/>
                            </a:schemeClr>
                          </a:solidFill>
                          <a:effectLst/>
                          <a:uLnTx/>
                          <a:uFillTx/>
                          <a:latin typeface="Figtree" pitchFamily="2" charset="0"/>
                          <a:cs typeface="+mn-cs"/>
                        </a:rPr>
                        <a:t>)</a:t>
                      </a:r>
                      <a:endParaRPr kumimoji="0" lang="zh-TW" altLang="en-US" sz="700" b="0" i="0" u="none" strike="noStrike" kern="1200" cap="none" spc="0" normalizeH="0" baseline="0" noProof="0" dirty="0">
                        <a:ln>
                          <a:noFill/>
                        </a:ln>
                        <a:solidFill>
                          <a:schemeClr val="bg2">
                            <a:lumMod val="25000"/>
                          </a:schemeClr>
                        </a:solidFill>
                        <a:effectLst/>
                        <a:uLnTx/>
                        <a:uFillTx/>
                        <a:latin typeface="Figtree" pitchFamily="2" charset="0"/>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extLst>
                  <a:ext uri="{0D108BD9-81ED-4DB2-BD59-A6C34878D82A}">
                    <a16:rowId xmlns:a16="http://schemas.microsoft.com/office/drawing/2014/main" val="3281093981"/>
                  </a:ext>
                </a:extLst>
              </a:tr>
              <a:tr h="197816">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TW" sz="700" b="0" i="0" u="none" strike="noStrike" kern="1200" cap="none" spc="0" normalizeH="0" baseline="0" noProof="0">
                          <a:ln>
                            <a:noFill/>
                          </a:ln>
                          <a:solidFill>
                            <a:schemeClr val="bg2">
                              <a:lumMod val="25000"/>
                            </a:schemeClr>
                          </a:solidFill>
                          <a:effectLst/>
                          <a:uLnTx/>
                          <a:uFillTx/>
                          <a:latin typeface="Figtree Black" pitchFamily="2" charset="0"/>
                          <a:cs typeface="+mn-cs"/>
                        </a:rPr>
                        <a:t>Dust Filters</a:t>
                      </a:r>
                      <a:endParaRPr kumimoji="0" lang="zh-TW" altLang="en-US" sz="700" b="0" i="0" u="none" strike="noStrike" kern="1200" cap="none" spc="0" normalizeH="0" baseline="0" noProof="0">
                        <a:ln>
                          <a:noFill/>
                        </a:ln>
                        <a:solidFill>
                          <a:schemeClr val="bg2">
                            <a:lumMod val="25000"/>
                          </a:schemeClr>
                        </a:solidFill>
                        <a:effectLst/>
                        <a:uLnTx/>
                        <a:uFillTx/>
                        <a:latin typeface="Figtree Black" pitchFamily="2" charset="0"/>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TW" sz="700" b="0" i="0" u="none" strike="noStrike" kern="1200" cap="none" spc="0" normalizeH="0" baseline="0" noProof="0">
                          <a:ln>
                            <a:noFill/>
                          </a:ln>
                          <a:solidFill>
                            <a:schemeClr val="bg2">
                              <a:lumMod val="25000"/>
                            </a:schemeClr>
                          </a:solidFill>
                          <a:effectLst/>
                          <a:uLnTx/>
                          <a:uFillTx/>
                          <a:latin typeface="+mj-lt"/>
                          <a:cs typeface="+mn-cs"/>
                        </a:rPr>
                        <a:t>Removable Filters</a:t>
                      </a:r>
                      <a:endParaRPr kumimoji="0" lang="zh-TW" altLang="en-US" sz="700" b="0" i="0" u="none" strike="noStrike" kern="1200" cap="none" spc="0" normalizeH="0" baseline="0" noProof="0">
                        <a:ln>
                          <a:noFill/>
                        </a:ln>
                        <a:solidFill>
                          <a:schemeClr val="bg2">
                            <a:lumMod val="25000"/>
                          </a:schemeClr>
                        </a:solidFill>
                        <a:effectLst/>
                        <a:uLnTx/>
                        <a:uFillTx/>
                        <a:latin typeface="+mj-lt"/>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TW" sz="700" b="0" i="0" u="none" strike="noStrike" kern="1200" cap="none" spc="0" normalizeH="0" baseline="0" noProof="0">
                          <a:ln>
                            <a:noFill/>
                          </a:ln>
                          <a:solidFill>
                            <a:schemeClr val="bg2">
                              <a:lumMod val="25000"/>
                            </a:schemeClr>
                          </a:solidFill>
                          <a:effectLst/>
                          <a:uLnTx/>
                          <a:uFillTx/>
                          <a:latin typeface="Figtree" pitchFamily="2" charset="0"/>
                          <a:cs typeface="+mn-cs"/>
                        </a:rPr>
                        <a:t>Mesh Only</a:t>
                      </a:r>
                      <a:endParaRPr kumimoji="0" lang="zh-TW" altLang="en-US" sz="700" b="0" i="0" u="none" strike="noStrike" kern="1200" cap="none" spc="0" normalizeH="0" baseline="0" noProof="0">
                        <a:ln>
                          <a:noFill/>
                        </a:ln>
                        <a:solidFill>
                          <a:schemeClr val="bg2">
                            <a:lumMod val="25000"/>
                          </a:schemeClr>
                        </a:solidFill>
                        <a:effectLst/>
                        <a:uLnTx/>
                        <a:uFillTx/>
                        <a:latin typeface="Figtree" pitchFamily="2" charset="0"/>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extLst>
                  <a:ext uri="{0D108BD9-81ED-4DB2-BD59-A6C34878D82A}">
                    <a16:rowId xmlns:a16="http://schemas.microsoft.com/office/drawing/2014/main" val="4270797029"/>
                  </a:ext>
                </a:extLst>
              </a:tr>
              <a:tr h="197816">
                <a:tc gridSpan="2">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TW" sz="700" b="0" i="0" u="none" strike="noStrike" kern="1200" cap="none" spc="0" normalizeH="0" baseline="0" noProof="0" dirty="0">
                          <a:ln>
                            <a:noFill/>
                          </a:ln>
                          <a:solidFill>
                            <a:schemeClr val="bg2">
                              <a:lumMod val="25000"/>
                            </a:schemeClr>
                          </a:solidFill>
                          <a:effectLst/>
                          <a:uLnTx/>
                          <a:uFillTx/>
                          <a:latin typeface="+mj-lt"/>
                          <a:cs typeface="+mn-cs"/>
                        </a:rPr>
                        <a:t>Other electronic components</a:t>
                      </a:r>
                      <a:endParaRPr kumimoji="0" lang="zh-TW" altLang="en-US" sz="700" b="0" i="0" u="none" strike="noStrike" kern="1200" cap="none" spc="0" normalizeH="0" baseline="0" noProof="0" dirty="0">
                        <a:ln>
                          <a:noFill/>
                        </a:ln>
                        <a:solidFill>
                          <a:schemeClr val="bg2">
                            <a:lumMod val="25000"/>
                          </a:schemeClr>
                        </a:solidFill>
                        <a:effectLst/>
                        <a:uLnTx/>
                        <a:uFillTx/>
                        <a:latin typeface="+mj-lt"/>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tc hMerge="1">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TW" altLang="en-US" sz="700" b="0" i="0" u="none" strike="noStrike" kern="1200" cap="none" spc="0" normalizeH="0" baseline="0" noProof="0">
                        <a:ln>
                          <a:noFill/>
                        </a:ln>
                        <a:solidFill>
                          <a:schemeClr val="bg2">
                            <a:lumMod val="25000"/>
                          </a:schemeClr>
                        </a:solidFill>
                        <a:effectLst/>
                        <a:uLnTx/>
                        <a:uFillTx/>
                        <a:latin typeface="Figtree" pitchFamily="2" charset="0"/>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TW" sz="700" b="0" i="0" u="none" strike="noStrike" kern="1200" cap="none" spc="0" normalizeH="0" baseline="0" noProof="0" dirty="0">
                          <a:ln>
                            <a:noFill/>
                          </a:ln>
                          <a:solidFill>
                            <a:schemeClr val="bg2">
                              <a:lumMod val="25000"/>
                            </a:schemeClr>
                          </a:solidFill>
                          <a:effectLst/>
                          <a:uLnTx/>
                          <a:uFillTx/>
                          <a:latin typeface="Figtree" pitchFamily="2" charset="0"/>
                          <a:cs typeface="+mn-cs"/>
                        </a:rPr>
                        <a:t>1x PCI-e 5.0 Riser/ 2x ARGB spotlight</a:t>
                      </a:r>
                      <a:endParaRPr kumimoji="0" lang="zh-TW" altLang="en-US" sz="700" b="0" i="0" u="none" strike="noStrike" kern="1200" cap="none" spc="0" normalizeH="0" baseline="0" noProof="0" dirty="0">
                        <a:ln>
                          <a:noFill/>
                        </a:ln>
                        <a:solidFill>
                          <a:schemeClr val="bg2">
                            <a:lumMod val="25000"/>
                          </a:schemeClr>
                        </a:solidFill>
                        <a:effectLst/>
                        <a:uLnTx/>
                        <a:uFillTx/>
                        <a:latin typeface="Figtree" pitchFamily="2" charset="0"/>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extLst>
                  <a:ext uri="{0D108BD9-81ED-4DB2-BD59-A6C34878D82A}">
                    <a16:rowId xmlns:a16="http://schemas.microsoft.com/office/drawing/2014/main" val="2256404861"/>
                  </a:ext>
                </a:extLst>
              </a:tr>
              <a:tr h="197816">
                <a:tc gridSpan="2">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700" b="0" kern="1200" baseline="0" dirty="0">
                          <a:solidFill>
                            <a:schemeClr val="bg2">
                              <a:lumMod val="25000"/>
                            </a:schemeClr>
                          </a:solidFill>
                          <a:latin typeface="+mj-lt"/>
                          <a:ea typeface="+mn-ea"/>
                          <a:cs typeface="Teko Regular" panose="02000000000000000000" pitchFamily="2" charset="0"/>
                        </a:rPr>
                        <a:t>Maximum Dimensions for Front Collectibles Display (H x W x D)</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tc hMerge="1">
                  <a:txBody>
                    <a:bodyPr/>
                    <a:lstStyle/>
                    <a:p>
                      <a:endParaRPr lang="en-US"/>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TW" sz="700" b="0" i="0" u="none" strike="noStrike" kern="1200" cap="none" spc="0" normalizeH="0" baseline="0" noProof="0" dirty="0">
                          <a:ln>
                            <a:noFill/>
                          </a:ln>
                          <a:solidFill>
                            <a:schemeClr val="bg2">
                              <a:lumMod val="25000"/>
                            </a:schemeClr>
                          </a:solidFill>
                          <a:effectLst/>
                          <a:uLnTx/>
                          <a:uFillTx/>
                          <a:latin typeface="Figtree" pitchFamily="2" charset="0"/>
                          <a:cs typeface="+mn-cs"/>
                        </a:rPr>
                        <a:t>328 x 290 x 110 mm</a:t>
                      </a:r>
                      <a:endParaRPr kumimoji="0" lang="zh-TW" altLang="en-US" sz="700" b="0" i="0" u="none" strike="noStrike" kern="1200" cap="none" spc="0" normalizeH="0" baseline="0" noProof="0" dirty="0">
                        <a:ln>
                          <a:noFill/>
                        </a:ln>
                        <a:solidFill>
                          <a:schemeClr val="bg2">
                            <a:lumMod val="25000"/>
                          </a:schemeClr>
                        </a:solidFill>
                        <a:effectLst/>
                        <a:uLnTx/>
                        <a:uFillTx/>
                        <a:latin typeface="Figtree" pitchFamily="2" charset="0"/>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extLst>
                  <a:ext uri="{0D108BD9-81ED-4DB2-BD59-A6C34878D82A}">
                    <a16:rowId xmlns:a16="http://schemas.microsoft.com/office/drawing/2014/main" val="3959326526"/>
                  </a:ext>
                </a:extLst>
              </a:tr>
              <a:tr h="0">
                <a:tc gridSpan="2">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TW" sz="700" b="0" i="0" u="none" strike="noStrike" kern="1200" cap="none" spc="0" normalizeH="0" baseline="0" noProof="0" dirty="0">
                          <a:ln>
                            <a:noFill/>
                          </a:ln>
                          <a:solidFill>
                            <a:schemeClr val="bg2">
                              <a:lumMod val="25000"/>
                            </a:schemeClr>
                          </a:solidFill>
                          <a:effectLst/>
                          <a:uLnTx/>
                          <a:uFillTx/>
                          <a:latin typeface="+mj-lt"/>
                          <a:cs typeface="+mn-cs"/>
                        </a:rPr>
                        <a:t>DIY tank &amp; Pump support</a:t>
                      </a:r>
                      <a:endParaRPr kumimoji="0" lang="zh-TW" altLang="en-US" sz="700" b="0" i="0" u="none" strike="noStrike" kern="1200" cap="none" spc="0" normalizeH="0" baseline="0" noProof="0" dirty="0">
                        <a:ln>
                          <a:noFill/>
                        </a:ln>
                        <a:solidFill>
                          <a:schemeClr val="bg2">
                            <a:lumMod val="25000"/>
                          </a:schemeClr>
                        </a:solidFill>
                        <a:effectLst/>
                        <a:uLnTx/>
                        <a:uFillTx/>
                        <a:latin typeface="+mj-lt"/>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tc hMerge="1">
                  <a:txBody>
                    <a:bodyPr/>
                    <a:lstStyle/>
                    <a:p>
                      <a:endParaRPr lang="en-US"/>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TW" sz="700" b="0" i="0" u="none" strike="noStrike" kern="1200" cap="none" spc="0" normalizeH="0" baseline="0" noProof="0" dirty="0">
                          <a:ln>
                            <a:noFill/>
                          </a:ln>
                          <a:solidFill>
                            <a:schemeClr val="bg2">
                              <a:lumMod val="25000"/>
                            </a:schemeClr>
                          </a:solidFill>
                          <a:effectLst/>
                          <a:uLnTx/>
                          <a:uFillTx/>
                          <a:latin typeface="Figtree" pitchFamily="2" charset="0"/>
                          <a:cs typeface="+mn-cs"/>
                        </a:rPr>
                        <a:t>Yes (Left side)</a:t>
                      </a:r>
                      <a:endParaRPr kumimoji="0" lang="zh-TW" altLang="en-US" sz="700" b="0" i="0" u="none" strike="noStrike" kern="1200" cap="none" spc="0" normalizeH="0" baseline="0" noProof="0" dirty="0">
                        <a:ln>
                          <a:noFill/>
                        </a:ln>
                        <a:solidFill>
                          <a:schemeClr val="bg2">
                            <a:lumMod val="25000"/>
                          </a:schemeClr>
                        </a:solidFill>
                        <a:effectLst/>
                        <a:uLnTx/>
                        <a:uFillTx/>
                        <a:latin typeface="Figtree" pitchFamily="2" charset="0"/>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extLst>
                  <a:ext uri="{0D108BD9-81ED-4DB2-BD59-A6C34878D82A}">
                    <a16:rowId xmlns:a16="http://schemas.microsoft.com/office/drawing/2014/main" val="3975766778"/>
                  </a:ext>
                </a:extLst>
              </a:tr>
              <a:tr h="0">
                <a:tc gridSpan="2">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TW" sz="700" b="0" i="0" u="none" strike="noStrike" kern="1200" cap="none" spc="0" normalizeH="0" baseline="0" noProof="0" dirty="0">
                          <a:ln>
                            <a:noFill/>
                          </a:ln>
                          <a:solidFill>
                            <a:schemeClr val="bg2">
                              <a:lumMod val="25000"/>
                            </a:schemeClr>
                          </a:solidFill>
                          <a:effectLst/>
                          <a:uLnTx/>
                          <a:uFillTx/>
                          <a:latin typeface="+mj-lt"/>
                          <a:cs typeface="+mn-cs"/>
                        </a:rPr>
                        <a:t>Toolbox</a:t>
                      </a:r>
                      <a:endParaRPr kumimoji="0" lang="zh-TW" altLang="en-US" sz="700" b="0" i="0" u="none" strike="noStrike" kern="1200" cap="none" spc="0" normalizeH="0" baseline="0" noProof="0" dirty="0">
                        <a:ln>
                          <a:noFill/>
                        </a:ln>
                        <a:solidFill>
                          <a:schemeClr val="bg2">
                            <a:lumMod val="25000"/>
                          </a:schemeClr>
                        </a:solidFill>
                        <a:effectLst/>
                        <a:uLnTx/>
                        <a:uFillTx/>
                        <a:latin typeface="+mj-lt"/>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tc hMerge="1">
                  <a:txBody>
                    <a:bodyPr/>
                    <a:lstStyle/>
                    <a:p>
                      <a:endParaRPr lang="en-US"/>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TW" sz="700" b="0" i="0" u="none" strike="noStrike" kern="1200" cap="none" spc="0" normalizeH="0" baseline="0" noProof="0" dirty="0">
                          <a:ln>
                            <a:noFill/>
                          </a:ln>
                          <a:solidFill>
                            <a:schemeClr val="bg2">
                              <a:lumMod val="25000"/>
                            </a:schemeClr>
                          </a:solidFill>
                          <a:effectLst/>
                          <a:uLnTx/>
                          <a:uFillTx/>
                          <a:latin typeface="Figtree" pitchFamily="2" charset="0"/>
                          <a:cs typeface="+mn-cs"/>
                        </a:rPr>
                        <a:t>Yes</a:t>
                      </a:r>
                      <a:endParaRPr kumimoji="0" lang="zh-TW" altLang="en-US" sz="700" b="0" i="0" u="none" strike="noStrike" kern="1200" cap="none" spc="0" normalizeH="0" baseline="0" noProof="0" dirty="0">
                        <a:ln>
                          <a:noFill/>
                        </a:ln>
                        <a:solidFill>
                          <a:schemeClr val="bg2">
                            <a:lumMod val="25000"/>
                          </a:schemeClr>
                        </a:solidFill>
                        <a:effectLst/>
                        <a:uLnTx/>
                        <a:uFillTx/>
                        <a:latin typeface="Figtree" pitchFamily="2" charset="0"/>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extLst>
                  <a:ext uri="{0D108BD9-81ED-4DB2-BD59-A6C34878D82A}">
                    <a16:rowId xmlns:a16="http://schemas.microsoft.com/office/drawing/2014/main" val="2892843540"/>
                  </a:ext>
                </a:extLst>
              </a:tr>
              <a:tr h="197816">
                <a:tc rowSpan="3">
                  <a:txBody>
                    <a:bodyPr/>
                    <a:lstStyle/>
                    <a:p>
                      <a:pPr marL="0" marR="0" lvl="0" indent="0" algn="l" rtl="0" eaLnBrk="1" fontAlgn="auto" latinLnBrk="0" hangingPunct="1">
                        <a:lnSpc>
                          <a:spcPct val="100000"/>
                        </a:lnSpc>
                        <a:spcBef>
                          <a:spcPts val="0"/>
                        </a:spcBef>
                        <a:spcAft>
                          <a:spcPts val="0"/>
                        </a:spcAft>
                        <a:buClrTx/>
                        <a:buSzTx/>
                        <a:buFontTx/>
                        <a:buNone/>
                      </a:pPr>
                      <a:r>
                        <a:rPr kumimoji="0" lang="en-US" altLang="zh-TW" sz="700" b="0" i="0" u="none" strike="noStrike" kern="1200" cap="none" spc="0" normalizeH="0" baseline="0" noProof="0" dirty="0">
                          <a:ln>
                            <a:noFill/>
                          </a:ln>
                          <a:solidFill>
                            <a:schemeClr val="bg2">
                              <a:lumMod val="25000"/>
                            </a:schemeClr>
                          </a:solidFill>
                          <a:effectLst/>
                          <a:uLnTx/>
                          <a:uFillTx/>
                          <a:latin typeface="Figtree Black" pitchFamily="2" charset="0"/>
                          <a:cs typeface="+mn-cs"/>
                        </a:rPr>
                        <a:t>Clearances</a:t>
                      </a:r>
                      <a:endParaRPr kumimoji="0" lang="zh-TW" altLang="en-US" sz="700" b="0" i="0" u="none" strike="noStrike" kern="1200" cap="none" spc="0" normalizeH="0" baseline="0" noProof="0" dirty="0">
                        <a:ln>
                          <a:noFill/>
                        </a:ln>
                        <a:solidFill>
                          <a:schemeClr val="bg2">
                            <a:lumMod val="25000"/>
                          </a:schemeClr>
                        </a:solidFill>
                        <a:effectLst/>
                        <a:uLnTx/>
                        <a:uFillTx/>
                        <a:latin typeface="Figtree Black" pitchFamily="2" charset="0"/>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kumimoji="0" lang="en-US" altLang="zh-TW" sz="700" b="0" i="0" u="none" strike="noStrike" kern="1200" cap="none" spc="0" normalizeH="0" baseline="0" noProof="0">
                          <a:ln>
                            <a:noFill/>
                          </a:ln>
                          <a:solidFill>
                            <a:schemeClr val="bg2">
                              <a:lumMod val="25000"/>
                            </a:schemeClr>
                          </a:solidFill>
                          <a:effectLst/>
                          <a:uLnTx/>
                          <a:uFillTx/>
                          <a:latin typeface="+mj-lt"/>
                          <a:cs typeface="+mn-cs"/>
                        </a:rPr>
                        <a:t>CPU Cooler</a:t>
                      </a:r>
                      <a:endParaRPr kumimoji="0" lang="zh-TW" altLang="en-US" sz="700" b="0" i="0" u="none" strike="noStrike" kern="1200" cap="none" spc="0" normalizeH="0" baseline="0" noProof="0">
                        <a:ln>
                          <a:noFill/>
                        </a:ln>
                        <a:solidFill>
                          <a:schemeClr val="bg2">
                            <a:lumMod val="25000"/>
                          </a:schemeClr>
                        </a:solidFill>
                        <a:effectLst/>
                        <a:uLnTx/>
                        <a:uFillTx/>
                        <a:latin typeface="+mj-lt"/>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kumimoji="0" lang="en-US" altLang="zh-TW" sz="700" b="0" i="0" u="none" strike="noStrike" kern="1200" cap="none" spc="0" normalizeH="0" baseline="0" noProof="0">
                          <a:ln>
                            <a:noFill/>
                          </a:ln>
                          <a:solidFill>
                            <a:schemeClr val="bg2">
                              <a:lumMod val="25000"/>
                            </a:schemeClr>
                          </a:solidFill>
                          <a:effectLst/>
                          <a:uLnTx/>
                          <a:uFillTx/>
                          <a:latin typeface="Figtree" pitchFamily="2" charset="0"/>
                          <a:cs typeface="+mn-cs"/>
                        </a:rPr>
                        <a:t>145 mm</a:t>
                      </a:r>
                      <a:endParaRPr kumimoji="0" lang="zh-TW" altLang="en-US" sz="700" b="0" i="0" u="none" strike="noStrike" kern="1200" cap="none" spc="0" normalizeH="0" baseline="0" noProof="0">
                        <a:ln>
                          <a:noFill/>
                        </a:ln>
                        <a:solidFill>
                          <a:schemeClr val="bg2">
                            <a:lumMod val="25000"/>
                          </a:schemeClr>
                        </a:solidFill>
                        <a:effectLst/>
                        <a:uLnTx/>
                        <a:uFillTx/>
                        <a:latin typeface="Figtree" pitchFamily="2" charset="0"/>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extLst>
                  <a:ext uri="{0D108BD9-81ED-4DB2-BD59-A6C34878D82A}">
                    <a16:rowId xmlns:a16="http://schemas.microsoft.com/office/drawing/2014/main" val="742591858"/>
                  </a:ext>
                </a:extLst>
              </a:tr>
              <a:tr h="197816">
                <a:tc vMerge="1">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TW" altLang="en-US" sz="700" b="0" i="0" u="none" strike="noStrike" kern="1200" cap="none" spc="0" normalizeH="0" baseline="0" noProof="0">
                        <a:ln>
                          <a:noFill/>
                        </a:ln>
                        <a:solidFill>
                          <a:schemeClr val="bg2">
                            <a:lumMod val="25000"/>
                          </a:schemeClr>
                        </a:solidFill>
                        <a:effectLst/>
                        <a:uLnTx/>
                        <a:uFillTx/>
                        <a:latin typeface="+mn-lt"/>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TW" sz="700" b="0" i="0" u="none" strike="noStrike" kern="1200" cap="none" spc="0" normalizeH="0" baseline="0" noProof="0">
                          <a:ln>
                            <a:noFill/>
                          </a:ln>
                          <a:solidFill>
                            <a:schemeClr val="bg2">
                              <a:lumMod val="25000"/>
                            </a:schemeClr>
                          </a:solidFill>
                          <a:effectLst/>
                          <a:uLnTx/>
                          <a:uFillTx/>
                          <a:latin typeface="+mj-lt"/>
                          <a:cs typeface="+mn-cs"/>
                        </a:rPr>
                        <a:t>Power Supply</a:t>
                      </a:r>
                      <a:endParaRPr kumimoji="0" lang="zh-TW" altLang="en-US" sz="700" b="0" i="0" u="none" strike="noStrike" kern="1200" cap="none" spc="0" normalizeH="0" baseline="0" noProof="0">
                        <a:ln>
                          <a:noFill/>
                        </a:ln>
                        <a:solidFill>
                          <a:schemeClr val="bg2">
                            <a:lumMod val="25000"/>
                          </a:schemeClr>
                        </a:solidFill>
                        <a:effectLst/>
                        <a:uLnTx/>
                        <a:uFillTx/>
                        <a:latin typeface="+mj-lt"/>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TW" sz="700" b="0" i="0" u="none" strike="noStrike" kern="1200" cap="none" spc="0" normalizeH="0" baseline="0" noProof="0">
                          <a:ln>
                            <a:noFill/>
                          </a:ln>
                          <a:solidFill>
                            <a:schemeClr val="bg2">
                              <a:lumMod val="25000"/>
                            </a:schemeClr>
                          </a:solidFill>
                          <a:effectLst/>
                          <a:uLnTx/>
                          <a:uFillTx/>
                          <a:latin typeface="Figtree" pitchFamily="2" charset="0"/>
                          <a:cs typeface="+mn-cs"/>
                        </a:rPr>
                        <a:t>210 mm </a:t>
                      </a:r>
                      <a:endParaRPr kumimoji="0" lang="zh-TW" altLang="en-US" sz="700" b="0" i="0" u="none" strike="noStrike" kern="1200" cap="none" spc="0" normalizeH="0" baseline="0" noProof="0">
                        <a:ln>
                          <a:noFill/>
                        </a:ln>
                        <a:solidFill>
                          <a:schemeClr val="bg2">
                            <a:lumMod val="25000"/>
                          </a:schemeClr>
                        </a:solidFill>
                        <a:effectLst/>
                        <a:uLnTx/>
                        <a:uFillTx/>
                        <a:latin typeface="Figtree" pitchFamily="2" charset="0"/>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extLst>
                  <a:ext uri="{0D108BD9-81ED-4DB2-BD59-A6C34878D82A}">
                    <a16:rowId xmlns:a16="http://schemas.microsoft.com/office/drawing/2014/main" val="1574235572"/>
                  </a:ext>
                </a:extLst>
              </a:tr>
              <a:tr h="197816">
                <a:tc vMerge="1">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US" altLang="zh-TW" sz="700" b="0">
                        <a:solidFill>
                          <a:schemeClr val="bg2">
                            <a:lumMod val="25000"/>
                          </a:schemeClr>
                        </a:solidFill>
                        <a:latin typeface="+mn-lt"/>
                        <a:cs typeface="Teko Regular" panose="02000000000000000000" pitchFamily="2"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TW" sz="700" b="0">
                          <a:solidFill>
                            <a:schemeClr val="bg2">
                              <a:lumMod val="25000"/>
                            </a:schemeClr>
                          </a:solidFill>
                          <a:latin typeface="+mj-lt"/>
                          <a:cs typeface="Teko Regular" panose="02000000000000000000" pitchFamily="2" charset="0"/>
                        </a:rPr>
                        <a:t>Graphics Card</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TW" sz="700" b="0">
                          <a:solidFill>
                            <a:schemeClr val="bg2">
                              <a:lumMod val="25000"/>
                            </a:schemeClr>
                          </a:solidFill>
                          <a:latin typeface="Figtree" pitchFamily="2" charset="0"/>
                          <a:cs typeface="Teko Regular" panose="02000000000000000000" pitchFamily="2" charset="0"/>
                        </a:rPr>
                        <a:t>430 mm</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extLst>
                  <a:ext uri="{0D108BD9-81ED-4DB2-BD59-A6C34878D82A}">
                    <a16:rowId xmlns:a16="http://schemas.microsoft.com/office/drawing/2014/main" val="1929121734"/>
                  </a:ext>
                </a:extLst>
              </a:tr>
              <a:tr h="197816">
                <a:tc>
                  <a:txBody>
                    <a:bodyPr/>
                    <a:lstStyle/>
                    <a:p>
                      <a:r>
                        <a:rPr lang="en-US" sz="700" b="0" dirty="0">
                          <a:solidFill>
                            <a:schemeClr val="bg2">
                              <a:lumMod val="25000"/>
                            </a:schemeClr>
                          </a:solidFill>
                          <a:latin typeface="Figtree Black" pitchFamily="2" charset="0"/>
                          <a:cs typeface="Teko Regular" panose="02000000000000000000" pitchFamily="2" charset="0"/>
                        </a:rPr>
                        <a:t>Cable Routing</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tc>
                  <a:txBody>
                    <a:bodyPr/>
                    <a:lstStyle/>
                    <a:p>
                      <a:r>
                        <a:rPr lang="en-US" sz="700" b="0" dirty="0">
                          <a:solidFill>
                            <a:schemeClr val="bg2">
                              <a:lumMod val="25000"/>
                            </a:schemeClr>
                          </a:solidFill>
                          <a:latin typeface="+mj-lt"/>
                          <a:cs typeface="Teko Regular" panose="02000000000000000000" pitchFamily="2" charset="0"/>
                        </a:rPr>
                        <a:t>Behind MB Tray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tc>
                  <a:txBody>
                    <a:bodyPr/>
                    <a:lstStyle/>
                    <a:p>
                      <a:r>
                        <a:rPr lang="en-US" sz="700" b="0" dirty="0">
                          <a:solidFill>
                            <a:schemeClr val="bg2">
                              <a:lumMod val="25000"/>
                            </a:schemeClr>
                          </a:solidFill>
                          <a:latin typeface="Figtree" pitchFamily="2" charset="0"/>
                          <a:cs typeface="Teko Regular" panose="02000000000000000000" pitchFamily="2" charset="0"/>
                        </a:rPr>
                        <a:t>110 mm</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extLst>
                  <a:ext uri="{0D108BD9-81ED-4DB2-BD59-A6C34878D82A}">
                    <a16:rowId xmlns:a16="http://schemas.microsoft.com/office/drawing/2014/main" val="2656910615"/>
                  </a:ext>
                </a:extLst>
              </a:tr>
              <a:tr h="197816">
                <a:tc gridSpan="2">
                  <a:txBody>
                    <a:bodyPr/>
                    <a:lstStyle/>
                    <a:p>
                      <a:r>
                        <a:rPr lang="en-US" sz="700" b="0">
                          <a:solidFill>
                            <a:schemeClr val="bg2">
                              <a:lumMod val="25000"/>
                            </a:schemeClr>
                          </a:solidFill>
                          <a:latin typeface="Figtree Black" pitchFamily="2" charset="0"/>
                          <a:cs typeface="Teko Regular" panose="02000000000000000000" pitchFamily="2" charset="0"/>
                        </a:rPr>
                        <a:t>Warranty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tc hMerge="1">
                  <a:txBody>
                    <a:bodyPr/>
                    <a:lstStyle/>
                    <a:p>
                      <a:endParaRPr lang="en-US" sz="700" b="0">
                        <a:solidFill>
                          <a:schemeClr val="bg2">
                            <a:lumMod val="25000"/>
                          </a:schemeClr>
                        </a:solidFill>
                        <a:latin typeface="+mj-lt"/>
                        <a:cs typeface="Teko Regular" panose="02000000000000000000" pitchFamily="2"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tc>
                  <a:txBody>
                    <a:bodyPr/>
                    <a:lstStyle/>
                    <a:p>
                      <a:r>
                        <a:rPr lang="en-US" sz="700" b="0" dirty="0">
                          <a:solidFill>
                            <a:schemeClr val="bg2">
                              <a:lumMod val="25000"/>
                            </a:schemeClr>
                          </a:solidFill>
                          <a:latin typeface="Figtree" pitchFamily="2" charset="0"/>
                          <a:cs typeface="Teko Regular" panose="02000000000000000000" pitchFamily="2" charset="0"/>
                        </a:rPr>
                        <a:t>2 Years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extLst>
                  <a:ext uri="{0D108BD9-81ED-4DB2-BD59-A6C34878D82A}">
                    <a16:rowId xmlns:a16="http://schemas.microsoft.com/office/drawing/2014/main" val="1513328713"/>
                  </a:ext>
                </a:extLst>
              </a:tr>
            </a:tbl>
          </a:graphicData>
        </a:graphic>
      </p:graphicFrame>
    </p:spTree>
    <p:extLst>
      <p:ext uri="{BB962C8B-B14F-4D97-AF65-F5344CB8AC3E}">
        <p14:creationId xmlns:p14="http://schemas.microsoft.com/office/powerpoint/2010/main" val="13143224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a:extLst>
              <a:ext uri="{FF2B5EF4-FFF2-40B4-BE49-F238E27FC236}">
                <a16:creationId xmlns:a16="http://schemas.microsoft.com/office/drawing/2014/main" id="{1394E255-BC1C-BA06-28D5-86ACD2650C61}"/>
              </a:ext>
            </a:extLst>
          </p:cNvPr>
          <p:cNvSpPr txBox="1"/>
          <p:nvPr/>
        </p:nvSpPr>
        <p:spPr>
          <a:xfrm>
            <a:off x="494781" y="971310"/>
            <a:ext cx="2473754" cy="400110"/>
          </a:xfrm>
          <a:prstGeom prst="rect">
            <a:avLst/>
          </a:prstGeom>
          <a:noFill/>
        </p:spPr>
        <p:txBody>
          <a:bodyPr wrap="none" rtlCol="0">
            <a:spAutoFit/>
          </a:bodyPr>
          <a:lstStyle/>
          <a:p>
            <a:r>
              <a:rPr lang="en-US" sz="2000">
                <a:solidFill>
                  <a:schemeClr val="accent2"/>
                </a:solidFill>
                <a:latin typeface="+mj-lt"/>
              </a:rPr>
              <a:t>SHIPPING DETAILS</a:t>
            </a:r>
          </a:p>
        </p:txBody>
      </p:sp>
      <p:sp>
        <p:nvSpPr>
          <p:cNvPr id="5" name="TextBox 2">
            <a:extLst>
              <a:ext uri="{FF2B5EF4-FFF2-40B4-BE49-F238E27FC236}">
                <a16:creationId xmlns:a16="http://schemas.microsoft.com/office/drawing/2014/main" id="{3F8D24D6-4919-4B05-848A-60E2FCA38A52}"/>
              </a:ext>
            </a:extLst>
          </p:cNvPr>
          <p:cNvSpPr txBox="1"/>
          <p:nvPr/>
        </p:nvSpPr>
        <p:spPr>
          <a:xfrm>
            <a:off x="3306261" y="232322"/>
            <a:ext cx="3060673" cy="184666"/>
          </a:xfrm>
          <a:prstGeom prst="rect">
            <a:avLst/>
          </a:prstGeom>
          <a:noFill/>
        </p:spPr>
        <p:txBody>
          <a:bodyPr wrap="square" lIns="91440" tIns="45720" rIns="91440" bIns="45720" rtlCol="0" anchor="t">
            <a:spAutoFit/>
          </a:bodyPr>
          <a:lstStyle/>
          <a:p>
            <a:pPr algn="r"/>
            <a:r>
              <a:rPr lang="en-US" sz="600" dirty="0">
                <a:solidFill>
                  <a:schemeClr val="bg1"/>
                </a:solidFill>
                <a:latin typeface="Figtree"/>
                <a:cs typeface="Teko Regular" panose="02000000000000000000" pitchFamily="2" charset="0"/>
              </a:rPr>
              <a:t>MASTERFRAME 360 STAGE MIRROR</a:t>
            </a:r>
          </a:p>
        </p:txBody>
      </p:sp>
      <p:graphicFrame>
        <p:nvGraphicFramePr>
          <p:cNvPr id="4" name="Table 3">
            <a:extLst>
              <a:ext uri="{FF2B5EF4-FFF2-40B4-BE49-F238E27FC236}">
                <a16:creationId xmlns:a16="http://schemas.microsoft.com/office/drawing/2014/main" id="{B65DB107-5DA9-93BD-7085-474865CAB893}"/>
              </a:ext>
            </a:extLst>
          </p:cNvPr>
          <p:cNvGraphicFramePr>
            <a:graphicFrameLocks noGrp="1"/>
          </p:cNvGraphicFramePr>
          <p:nvPr>
            <p:extLst>
              <p:ext uri="{D42A27DB-BD31-4B8C-83A1-F6EECF244321}">
                <p14:modId xmlns:p14="http://schemas.microsoft.com/office/powerpoint/2010/main" val="3405910517"/>
              </p:ext>
            </p:extLst>
          </p:nvPr>
        </p:nvGraphicFramePr>
        <p:xfrm>
          <a:off x="498979" y="1562492"/>
          <a:ext cx="5860042" cy="3693863"/>
        </p:xfrm>
        <a:graphic>
          <a:graphicData uri="http://schemas.openxmlformats.org/drawingml/2006/table">
            <a:tbl>
              <a:tblPr firstRow="1" bandRow="1">
                <a:tableStyleId>{2D5ABB26-0587-4C30-8999-92F81FD0307C}</a:tableStyleId>
              </a:tblPr>
              <a:tblGrid>
                <a:gridCol w="810888">
                  <a:extLst>
                    <a:ext uri="{9D8B030D-6E8A-4147-A177-3AD203B41FA5}">
                      <a16:colId xmlns:a16="http://schemas.microsoft.com/office/drawing/2014/main" val="3377389605"/>
                    </a:ext>
                  </a:extLst>
                </a:gridCol>
                <a:gridCol w="810888">
                  <a:extLst>
                    <a:ext uri="{9D8B030D-6E8A-4147-A177-3AD203B41FA5}">
                      <a16:colId xmlns:a16="http://schemas.microsoft.com/office/drawing/2014/main" val="2105910800"/>
                    </a:ext>
                  </a:extLst>
                </a:gridCol>
                <a:gridCol w="1478501">
                  <a:extLst>
                    <a:ext uri="{9D8B030D-6E8A-4147-A177-3AD203B41FA5}">
                      <a16:colId xmlns:a16="http://schemas.microsoft.com/office/drawing/2014/main" val="2363337019"/>
                    </a:ext>
                  </a:extLst>
                </a:gridCol>
                <a:gridCol w="2759765">
                  <a:extLst>
                    <a:ext uri="{9D8B030D-6E8A-4147-A177-3AD203B41FA5}">
                      <a16:colId xmlns:a16="http://schemas.microsoft.com/office/drawing/2014/main" val="3217416142"/>
                    </a:ext>
                  </a:extLst>
                </a:gridCol>
              </a:tblGrid>
              <a:tr h="221582">
                <a:tc gridSpan="2">
                  <a:txBody>
                    <a:bodyPr/>
                    <a:lstStyle/>
                    <a:p>
                      <a:r>
                        <a:rPr lang="en-US" sz="700">
                          <a:solidFill>
                            <a:schemeClr val="bg2">
                              <a:lumMod val="25000"/>
                            </a:schemeClr>
                          </a:solidFill>
                          <a:latin typeface="+mj-lt"/>
                          <a:cs typeface="Teko Regular" panose="02000000000000000000" pitchFamily="2" charset="0"/>
                        </a:rPr>
                        <a:t>Product Name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75000"/>
                      </a:schemeClr>
                    </a:solidFill>
                  </a:tcPr>
                </a:tc>
                <a:tc hMerge="1">
                  <a:txBody>
                    <a:bodyPr/>
                    <a:lstStyle/>
                    <a:p>
                      <a:endParaRPr lang="zh-TW" altLang="en-US"/>
                    </a:p>
                  </a:txBody>
                  <a:tcPr/>
                </a:tc>
                <a:tc gridSpan="2">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700" dirty="0">
                          <a:solidFill>
                            <a:schemeClr val="tx1">
                              <a:lumMod val="85000"/>
                              <a:lumOff val="15000"/>
                            </a:schemeClr>
                          </a:solidFill>
                          <a:latin typeface="Figtree" pitchFamily="2" charset="0"/>
                          <a:cs typeface="Teko Regular" panose="02000000000000000000" pitchFamily="2" charset="0"/>
                        </a:rPr>
                        <a:t>MASTERFRAME 360 STAGE MIRROR</a:t>
                      </a:r>
                      <a:r>
                        <a:rPr lang="zh-CN" altLang="en-US" sz="700" dirty="0">
                          <a:solidFill>
                            <a:schemeClr val="tx1">
                              <a:lumMod val="85000"/>
                              <a:lumOff val="15000"/>
                            </a:schemeClr>
                          </a:solidFill>
                          <a:latin typeface="Figtree" pitchFamily="2" charset="0"/>
                          <a:cs typeface="Teko Regular" panose="02000000000000000000" pitchFamily="2" charset="0"/>
                        </a:rPr>
                        <a:t>（</a:t>
                      </a:r>
                      <a:r>
                        <a:rPr lang="en-US" altLang="zh-TW" sz="700" kern="1200" dirty="0">
                          <a:solidFill>
                            <a:schemeClr val="tx1"/>
                          </a:solidFill>
                          <a:effectLst/>
                          <a:latin typeface="Figtree" pitchFamily="2" charset="0"/>
                          <a:ea typeface="+mn-ea"/>
                          <a:cs typeface="+mn-cs"/>
                        </a:rPr>
                        <a:t>MF360-KHNN-S01</a:t>
                      </a:r>
                      <a:r>
                        <a:rPr lang="zh-CN" altLang="en-US" sz="700" dirty="0">
                          <a:solidFill>
                            <a:schemeClr val="tx1">
                              <a:lumMod val="85000"/>
                              <a:lumOff val="15000"/>
                            </a:schemeClr>
                          </a:solidFill>
                          <a:latin typeface="Figtree" pitchFamily="2" charset="0"/>
                          <a:cs typeface="Teko Regular" panose="02000000000000000000" pitchFamily="2" charset="0"/>
                        </a:rPr>
                        <a:t>）</a:t>
                      </a:r>
                      <a:endParaRPr lang="en-US" sz="700" dirty="0">
                        <a:solidFill>
                          <a:schemeClr val="tx1">
                            <a:lumMod val="85000"/>
                            <a:lumOff val="15000"/>
                          </a:schemeClr>
                        </a:solidFill>
                        <a:latin typeface="Figtree" pitchFamily="2" charset="0"/>
                        <a:cs typeface="Teko Regular" panose="02000000000000000000" pitchFamily="2"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75000"/>
                      </a:schemeClr>
                    </a:solidFill>
                  </a:tcPr>
                </a:tc>
                <a:tc hMerge="1">
                  <a:txBody>
                    <a:bodyPr/>
                    <a:lstStyle/>
                    <a:p>
                      <a:endParaRPr lang="en-US"/>
                    </a:p>
                  </a:txBody>
                  <a:tcPr/>
                </a:tc>
                <a:extLst>
                  <a:ext uri="{0D108BD9-81ED-4DB2-BD59-A6C34878D82A}">
                    <a16:rowId xmlns:a16="http://schemas.microsoft.com/office/drawing/2014/main" val="2710142526"/>
                  </a:ext>
                </a:extLst>
              </a:tr>
              <a:tr h="0">
                <a:tc rowSpan="2">
                  <a:txBody>
                    <a:bodyPr/>
                    <a:lstStyle/>
                    <a:p>
                      <a:r>
                        <a:rPr lang="en-US" sz="700" dirty="0">
                          <a:solidFill>
                            <a:schemeClr val="bg2">
                              <a:lumMod val="25000"/>
                            </a:schemeClr>
                          </a:solidFill>
                          <a:latin typeface="+mj-lt"/>
                          <a:cs typeface="Teko Regular" panose="02000000000000000000" pitchFamily="2" charset="0"/>
                        </a:rPr>
                        <a:t>EAN Code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tc>
                  <a:txBody>
                    <a:bodyPr/>
                    <a:lstStyle/>
                    <a:p>
                      <a:r>
                        <a:rPr lang="en-US" altLang="zh-CN" sz="700" dirty="0">
                          <a:solidFill>
                            <a:schemeClr val="bg2">
                              <a:lumMod val="25000"/>
                            </a:schemeClr>
                          </a:solidFill>
                          <a:latin typeface="+mj-lt"/>
                          <a:cs typeface="Teko Regular" panose="02000000000000000000" pitchFamily="2" charset="0"/>
                        </a:rPr>
                        <a:t>G</a:t>
                      </a:r>
                      <a:r>
                        <a:rPr lang="en-US" altLang="zh-TW" sz="700" dirty="0">
                          <a:solidFill>
                            <a:schemeClr val="bg2">
                              <a:lumMod val="25000"/>
                            </a:schemeClr>
                          </a:solidFill>
                          <a:latin typeface="+mj-lt"/>
                          <a:cs typeface="Teko Regular" panose="02000000000000000000" pitchFamily="2" charset="0"/>
                        </a:rPr>
                        <a:t>lobal</a:t>
                      </a:r>
                      <a:endParaRPr lang="en-US" sz="700" dirty="0">
                        <a:solidFill>
                          <a:schemeClr val="bg2">
                            <a:lumMod val="25000"/>
                          </a:schemeClr>
                        </a:solidFill>
                        <a:latin typeface="+mj-lt"/>
                        <a:cs typeface="Teko Regular" panose="02000000000000000000" pitchFamily="2"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tc gridSpan="2">
                  <a:txBody>
                    <a:bodyPr/>
                    <a:lstStyle/>
                    <a:p>
                      <a:r>
                        <a:rPr lang="en-US" sz="700" dirty="0">
                          <a:solidFill>
                            <a:schemeClr val="tx1">
                              <a:lumMod val="85000"/>
                              <a:lumOff val="15000"/>
                            </a:schemeClr>
                          </a:solidFill>
                          <a:latin typeface="Figtree" pitchFamily="2" charset="0"/>
                          <a:cs typeface="Teko Regular" panose="02000000000000000000" pitchFamily="2" charset="0"/>
                        </a:rPr>
                        <a:t>4719512163429</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tc hMerge="1">
                  <a:txBody>
                    <a:bodyPr/>
                    <a:lstStyle/>
                    <a:p>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extLst>
                  <a:ext uri="{0D108BD9-81ED-4DB2-BD59-A6C34878D82A}">
                    <a16:rowId xmlns:a16="http://schemas.microsoft.com/office/drawing/2014/main" val="3200223642"/>
                  </a:ext>
                </a:extLst>
              </a:tr>
              <a:tr h="0">
                <a:tc vMerge="1">
                  <a:txBody>
                    <a:bodyPr/>
                    <a:lstStyle/>
                    <a:p>
                      <a:endParaRPr lang="en-US" sz="700" dirty="0">
                        <a:solidFill>
                          <a:schemeClr val="bg2">
                            <a:lumMod val="25000"/>
                          </a:schemeClr>
                        </a:solidFill>
                        <a:latin typeface="+mj-lt"/>
                        <a:cs typeface="Teko Regular" panose="02000000000000000000" pitchFamily="2"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tc>
                  <a:txBody>
                    <a:bodyPr/>
                    <a:lstStyle/>
                    <a:p>
                      <a:r>
                        <a:rPr lang="en-US" altLang="zh-CN" sz="700" dirty="0">
                          <a:solidFill>
                            <a:schemeClr val="bg2">
                              <a:lumMod val="25000"/>
                            </a:schemeClr>
                          </a:solidFill>
                          <a:latin typeface="+mj-lt"/>
                          <a:cs typeface="Teko Regular" panose="02000000000000000000" pitchFamily="2" charset="0"/>
                        </a:rPr>
                        <a:t>CN</a:t>
                      </a:r>
                      <a:endParaRPr lang="en-US" sz="700" dirty="0">
                        <a:solidFill>
                          <a:schemeClr val="bg2">
                            <a:lumMod val="25000"/>
                          </a:schemeClr>
                        </a:solidFill>
                        <a:latin typeface="+mj-lt"/>
                        <a:cs typeface="Teko Regular" panose="02000000000000000000" pitchFamily="2"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tc gridSpan="2">
                  <a:txBody>
                    <a:bodyPr/>
                    <a:lstStyle/>
                    <a:p>
                      <a:r>
                        <a:rPr lang="en-US" sz="700" dirty="0">
                          <a:solidFill>
                            <a:schemeClr val="tx1">
                              <a:lumMod val="85000"/>
                              <a:lumOff val="15000"/>
                            </a:schemeClr>
                          </a:solidFill>
                          <a:latin typeface="Figtree" pitchFamily="2" charset="0"/>
                          <a:cs typeface="Teko Regular" panose="02000000000000000000" pitchFamily="2" charset="0"/>
                        </a:rPr>
                        <a:t>6928968323822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tc hMerge="1">
                  <a:txBody>
                    <a:bodyPr/>
                    <a:lstStyle/>
                    <a:p>
                      <a:endParaRPr lang="zh-TW" altLang="en-US"/>
                    </a:p>
                  </a:txBody>
                  <a:tcPr/>
                </a:tc>
                <a:extLst>
                  <a:ext uri="{0D108BD9-81ED-4DB2-BD59-A6C34878D82A}">
                    <a16:rowId xmlns:a16="http://schemas.microsoft.com/office/drawing/2014/main" val="1001378920"/>
                  </a:ext>
                </a:extLst>
              </a:tr>
              <a:tr h="169153">
                <a:tc gridSpan="2">
                  <a:txBody>
                    <a:bodyPr/>
                    <a:lstStyle/>
                    <a:p>
                      <a:r>
                        <a:rPr lang="en-US" sz="700">
                          <a:solidFill>
                            <a:schemeClr val="bg2">
                              <a:lumMod val="25000"/>
                            </a:schemeClr>
                          </a:solidFill>
                          <a:latin typeface="+mj-lt"/>
                          <a:cs typeface="Teko Regular" panose="02000000000000000000" pitchFamily="2" charset="0"/>
                        </a:rPr>
                        <a:t>UPC</a:t>
                      </a:r>
                      <a:r>
                        <a:rPr lang="en-US" sz="700" baseline="0">
                          <a:solidFill>
                            <a:schemeClr val="bg2">
                              <a:lumMod val="25000"/>
                            </a:schemeClr>
                          </a:solidFill>
                          <a:latin typeface="+mj-lt"/>
                          <a:cs typeface="Teko Regular" panose="02000000000000000000" pitchFamily="2" charset="0"/>
                        </a:rPr>
                        <a:t> Code</a:t>
                      </a:r>
                      <a:endParaRPr lang="en-US" sz="700">
                        <a:solidFill>
                          <a:schemeClr val="bg2">
                            <a:lumMod val="25000"/>
                          </a:schemeClr>
                        </a:solidFill>
                        <a:latin typeface="+mj-lt"/>
                        <a:cs typeface="Teko Regular" panose="02000000000000000000" pitchFamily="2"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tc hMerge="1">
                  <a:txBody>
                    <a:bodyPr/>
                    <a:lstStyle/>
                    <a:p>
                      <a:endParaRPr lang="zh-TW" altLang="en-US"/>
                    </a:p>
                  </a:txBody>
                  <a:tcPr/>
                </a:tc>
                <a:tc gridSpan="2">
                  <a:txBody>
                    <a:bodyPr/>
                    <a:lstStyle/>
                    <a:p>
                      <a:r>
                        <a:rPr lang="en-US" sz="700" dirty="0">
                          <a:solidFill>
                            <a:schemeClr val="tx1">
                              <a:lumMod val="85000"/>
                              <a:lumOff val="15000"/>
                            </a:schemeClr>
                          </a:solidFill>
                          <a:latin typeface="Figtree" pitchFamily="2" charset="0"/>
                          <a:cs typeface="Teko Regular" panose="02000000000000000000" pitchFamily="2" charset="0"/>
                        </a:rPr>
                        <a:t>884102135705</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tc hMerge="1">
                  <a:txBody>
                    <a:bodyPr/>
                    <a:lstStyle/>
                    <a:p>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extLst>
                  <a:ext uri="{0D108BD9-81ED-4DB2-BD59-A6C34878D82A}">
                    <a16:rowId xmlns:a16="http://schemas.microsoft.com/office/drawing/2014/main" val="371456966"/>
                  </a:ext>
                </a:extLst>
              </a:tr>
              <a:tr h="169153">
                <a:tc gridSpan="2">
                  <a:txBody>
                    <a:bodyPr/>
                    <a:lstStyle/>
                    <a:p>
                      <a:r>
                        <a:rPr lang="en-US" sz="700">
                          <a:solidFill>
                            <a:schemeClr val="bg2">
                              <a:lumMod val="25000"/>
                            </a:schemeClr>
                          </a:solidFill>
                          <a:latin typeface="+mj-lt"/>
                          <a:cs typeface="Teko Regular" panose="02000000000000000000" pitchFamily="2" charset="0"/>
                        </a:rPr>
                        <a:t>Net Weight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tc hMerge="1">
                  <a:txBody>
                    <a:bodyPr/>
                    <a:lstStyle/>
                    <a:p>
                      <a:endParaRPr lang="zh-TW" altLang="en-US"/>
                    </a:p>
                  </a:txBody>
                  <a:tcPr/>
                </a:tc>
                <a:tc gridSpan="2">
                  <a:txBody>
                    <a:bodyPr/>
                    <a:lstStyle/>
                    <a:p>
                      <a:r>
                        <a:rPr lang="en-US" sz="700" dirty="0">
                          <a:solidFill>
                            <a:schemeClr val="bg2">
                              <a:lumMod val="25000"/>
                            </a:schemeClr>
                          </a:solidFill>
                          <a:latin typeface="Figtree" pitchFamily="2" charset="0"/>
                          <a:cs typeface="Teko Regular" panose="02000000000000000000" pitchFamily="2" charset="0"/>
                        </a:rPr>
                        <a:t>13.81 KG</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tc hMerge="1">
                  <a:txBody>
                    <a:bodyPr/>
                    <a:lstStyle/>
                    <a:p>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extLst>
                  <a:ext uri="{0D108BD9-81ED-4DB2-BD59-A6C34878D82A}">
                    <a16:rowId xmlns:a16="http://schemas.microsoft.com/office/drawing/2014/main" val="1928680715"/>
                  </a:ext>
                </a:extLst>
              </a:tr>
              <a:tr h="169153">
                <a:tc gridSpan="2">
                  <a:txBody>
                    <a:bodyPr/>
                    <a:lstStyle/>
                    <a:p>
                      <a:r>
                        <a:rPr lang="en-US" sz="700">
                          <a:solidFill>
                            <a:schemeClr val="bg2">
                              <a:lumMod val="25000"/>
                            </a:schemeClr>
                          </a:solidFill>
                          <a:latin typeface="+mj-lt"/>
                          <a:cs typeface="Teko Regular" panose="02000000000000000000" pitchFamily="2" charset="0"/>
                        </a:rPr>
                        <a:t>Gross Weight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tc hMerge="1">
                  <a:txBody>
                    <a:bodyPr/>
                    <a:lstStyle/>
                    <a:p>
                      <a:endParaRPr lang="zh-TW" altLang="en-US"/>
                    </a:p>
                  </a:txBody>
                  <a:tcPr/>
                </a:tc>
                <a:tc gridSpan="2">
                  <a:txBody>
                    <a:bodyPr/>
                    <a:lstStyle/>
                    <a:p>
                      <a:r>
                        <a:rPr lang="en-US" sz="700" dirty="0">
                          <a:solidFill>
                            <a:schemeClr val="bg2">
                              <a:lumMod val="25000"/>
                            </a:schemeClr>
                          </a:solidFill>
                          <a:latin typeface="Figtree" pitchFamily="2" charset="0"/>
                          <a:cs typeface="Teko Regular" panose="02000000000000000000" pitchFamily="2" charset="0"/>
                        </a:rPr>
                        <a:t>18.23 KG</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tc hMerge="1">
                  <a:txBody>
                    <a:bodyPr/>
                    <a:lstStyle/>
                    <a:p>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extLst>
                  <a:ext uri="{0D108BD9-81ED-4DB2-BD59-A6C34878D82A}">
                    <a16:rowId xmlns:a16="http://schemas.microsoft.com/office/drawing/2014/main" val="2044077716"/>
                  </a:ext>
                </a:extLst>
              </a:tr>
              <a:tr h="169153">
                <a:tc gridSpan="2">
                  <a:txBody>
                    <a:bodyPr/>
                    <a:lstStyle/>
                    <a:p>
                      <a:r>
                        <a:rPr lang="en-US" sz="700">
                          <a:solidFill>
                            <a:schemeClr val="bg2">
                              <a:lumMod val="25000"/>
                            </a:schemeClr>
                          </a:solidFill>
                          <a:latin typeface="+mj-lt"/>
                          <a:cs typeface="Teko Regular" panose="02000000000000000000" pitchFamily="2" charset="0"/>
                        </a:rPr>
                        <a:t>Carton Dimension (L x</a:t>
                      </a:r>
                      <a:r>
                        <a:rPr lang="en-US" sz="700" baseline="0">
                          <a:solidFill>
                            <a:schemeClr val="bg2">
                              <a:lumMod val="25000"/>
                            </a:schemeClr>
                          </a:solidFill>
                          <a:latin typeface="+mj-lt"/>
                          <a:cs typeface="Teko Regular" panose="02000000000000000000" pitchFamily="2" charset="0"/>
                        </a:rPr>
                        <a:t> W x H)</a:t>
                      </a:r>
                      <a:endParaRPr lang="en-US" sz="700">
                        <a:solidFill>
                          <a:schemeClr val="bg2">
                            <a:lumMod val="25000"/>
                          </a:schemeClr>
                        </a:solidFill>
                        <a:latin typeface="+mj-lt"/>
                        <a:cs typeface="Teko Regular" panose="02000000000000000000" pitchFamily="2"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tc hMerge="1">
                  <a:txBody>
                    <a:bodyPr/>
                    <a:lstStyle/>
                    <a:p>
                      <a:endParaRPr lang="zh-TW" altLang="en-US"/>
                    </a:p>
                  </a:txBody>
                  <a:tcPr/>
                </a:tc>
                <a:tc gridSpan="2">
                  <a:txBody>
                    <a:bodyPr/>
                    <a:lstStyle/>
                    <a:p>
                      <a:r>
                        <a:rPr lang="en-US" sz="700" dirty="0">
                          <a:solidFill>
                            <a:schemeClr val="bg2">
                              <a:lumMod val="25000"/>
                            </a:schemeClr>
                          </a:solidFill>
                          <a:latin typeface="Figtree" pitchFamily="2" charset="0"/>
                          <a:cs typeface="Teko Regular" panose="02000000000000000000" pitchFamily="2" charset="0"/>
                        </a:rPr>
                        <a:t> 650 x 430 x 728 mm</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tc hMerge="1">
                  <a:txBody>
                    <a:bodyPr/>
                    <a:lstStyle/>
                    <a:p>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extLst>
                  <a:ext uri="{0D108BD9-81ED-4DB2-BD59-A6C34878D82A}">
                    <a16:rowId xmlns:a16="http://schemas.microsoft.com/office/drawing/2014/main" val="311632705"/>
                  </a:ext>
                </a:extLst>
              </a:tr>
              <a:tr h="253729">
                <a:tc rowSpan="3" gridSpan="2">
                  <a:txBody>
                    <a:bodyPr/>
                    <a:lstStyle/>
                    <a:p>
                      <a:r>
                        <a:rPr lang="en-US" sz="700" dirty="0">
                          <a:solidFill>
                            <a:schemeClr val="bg2">
                              <a:lumMod val="25000"/>
                            </a:schemeClr>
                          </a:solidFill>
                          <a:latin typeface="+mj-lt"/>
                          <a:cs typeface="Teko Regular" panose="02000000000000000000" pitchFamily="2" charset="0"/>
                        </a:rPr>
                        <a:t>Container 20 feet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tc rowSpan="3" hMerge="1">
                  <a:txBody>
                    <a:bodyPr/>
                    <a:lstStyle/>
                    <a:p>
                      <a:endParaRPr lang="zh-TW" altLang="en-US"/>
                    </a:p>
                  </a:txBody>
                  <a:tcPr/>
                </a:tc>
                <a:tc>
                  <a:txBody>
                    <a:bodyPr/>
                    <a:lstStyle/>
                    <a:p>
                      <a:r>
                        <a:rPr lang="en-US" sz="700" dirty="0">
                          <a:solidFill>
                            <a:schemeClr val="bg2">
                              <a:lumMod val="25000"/>
                            </a:schemeClr>
                          </a:solidFill>
                          <a:latin typeface="+mj-lt"/>
                          <a:cs typeface="Teko Regular" panose="02000000000000000000" pitchFamily="2" charset="0"/>
                        </a:rPr>
                        <a:t>With Pallet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tc>
                  <a:txBody>
                    <a:bodyPr/>
                    <a:lstStyle/>
                    <a:p>
                      <a:r>
                        <a:rPr lang="en-US" altLang="zh-TW" sz="700" dirty="0">
                          <a:solidFill>
                            <a:schemeClr val="bg2">
                              <a:lumMod val="25000"/>
                            </a:schemeClr>
                          </a:solidFill>
                          <a:latin typeface="Figtree" pitchFamily="2" charset="0"/>
                        </a:rPr>
                        <a:t>90</a:t>
                      </a:r>
                      <a:endParaRPr lang="zh-TW" altLang="en-US" sz="700" dirty="0">
                        <a:solidFill>
                          <a:schemeClr val="bg2">
                            <a:lumMod val="25000"/>
                          </a:schemeClr>
                        </a:solidFill>
                        <a:latin typeface="Figtree" pitchFamily="2"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extLst>
                  <a:ext uri="{0D108BD9-81ED-4DB2-BD59-A6C34878D82A}">
                    <a16:rowId xmlns:a16="http://schemas.microsoft.com/office/drawing/2014/main" val="301354195"/>
                  </a:ext>
                </a:extLst>
              </a:tr>
              <a:tr h="253729">
                <a:tc gridSpan="2" vMerge="1">
                  <a:txBody>
                    <a:bodyPr/>
                    <a:lstStyle/>
                    <a:p>
                      <a:endParaRPr lang="en-US" sz="800">
                        <a:solidFill>
                          <a:schemeClr val="tx1">
                            <a:lumMod val="50000"/>
                            <a:lumOff val="50000"/>
                          </a:schemeClr>
                        </a:solidFill>
                        <a:latin typeface="Big Shoulders Display ExtraBold" pitchFamily="2" charset="0"/>
                        <a:cs typeface="Teko Regular" panose="02000000000000000000" pitchFamily="2" charset="0"/>
                      </a:endParaRPr>
                    </a:p>
                  </a:txBody>
                  <a:tcPr anchor="ctr">
                    <a:solidFill>
                      <a:srgbClr val="CBCBCB"/>
                    </a:solidFill>
                  </a:tcPr>
                </a:tc>
                <a:tc hMerge="1" vMerge="1">
                  <a:txBody>
                    <a:bodyPr/>
                    <a:lstStyle/>
                    <a:p>
                      <a:endParaRPr lang="zh-TW" altLang="en-US"/>
                    </a:p>
                  </a:txBody>
                  <a:tcPr/>
                </a:tc>
                <a:tc>
                  <a:txBody>
                    <a:bodyPr/>
                    <a:lstStyle/>
                    <a:p>
                      <a:r>
                        <a:rPr lang="en-US" sz="700">
                          <a:solidFill>
                            <a:schemeClr val="bg2">
                              <a:lumMod val="25000"/>
                            </a:schemeClr>
                          </a:solidFill>
                          <a:latin typeface="+mj-lt"/>
                          <a:cs typeface="Teko Regular" panose="02000000000000000000" pitchFamily="2" charset="0"/>
                        </a:rPr>
                        <a:t>Carton / Pallet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tc>
                  <a:txBody>
                    <a:bodyPr/>
                    <a:lstStyle/>
                    <a:p>
                      <a:r>
                        <a:rPr lang="en-US" altLang="zh-TW" sz="700" dirty="0">
                          <a:solidFill>
                            <a:schemeClr val="bg2">
                              <a:lumMod val="25000"/>
                            </a:schemeClr>
                          </a:solidFill>
                          <a:latin typeface="Figtree" pitchFamily="2" charset="0"/>
                        </a:rPr>
                        <a:t>9</a:t>
                      </a:r>
                      <a:endParaRPr lang="zh-TW" altLang="en-US" sz="700" dirty="0">
                        <a:solidFill>
                          <a:schemeClr val="bg2">
                            <a:lumMod val="25000"/>
                          </a:schemeClr>
                        </a:solidFill>
                        <a:latin typeface="Figtree" pitchFamily="2"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extLst>
                  <a:ext uri="{0D108BD9-81ED-4DB2-BD59-A6C34878D82A}">
                    <a16:rowId xmlns:a16="http://schemas.microsoft.com/office/drawing/2014/main" val="3352309685"/>
                  </a:ext>
                </a:extLst>
              </a:tr>
              <a:tr h="253729">
                <a:tc gridSpan="2" vMerge="1">
                  <a:txBody>
                    <a:bodyPr/>
                    <a:lstStyle/>
                    <a:p>
                      <a:endParaRPr lang="en-US" sz="800">
                        <a:solidFill>
                          <a:schemeClr val="tx1">
                            <a:lumMod val="50000"/>
                            <a:lumOff val="50000"/>
                          </a:schemeClr>
                        </a:solidFill>
                        <a:latin typeface="Big Shoulders Display ExtraBold" pitchFamily="2" charset="0"/>
                        <a:cs typeface="Teko Regular" panose="02000000000000000000" pitchFamily="2" charset="0"/>
                      </a:endParaRPr>
                    </a:p>
                  </a:txBody>
                  <a:tcPr anchor="ctr">
                    <a:solidFill>
                      <a:srgbClr val="E7E7E7"/>
                    </a:solidFill>
                  </a:tcPr>
                </a:tc>
                <a:tc hMerge="1" vMerge="1">
                  <a:txBody>
                    <a:bodyPr/>
                    <a:lstStyle/>
                    <a:p>
                      <a:endParaRPr lang="zh-TW" altLang="en-US"/>
                    </a:p>
                  </a:txBody>
                  <a:tcPr/>
                </a:tc>
                <a:tc>
                  <a:txBody>
                    <a:bodyPr/>
                    <a:lstStyle/>
                    <a:p>
                      <a:r>
                        <a:rPr lang="en-US" sz="700">
                          <a:solidFill>
                            <a:schemeClr val="bg2">
                              <a:lumMod val="25000"/>
                            </a:schemeClr>
                          </a:solidFill>
                          <a:latin typeface="+mj-lt"/>
                          <a:cs typeface="Teko Regular" panose="02000000000000000000" pitchFamily="2" charset="0"/>
                        </a:rPr>
                        <a:t>Without Pallet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tc>
                  <a:txBody>
                    <a:bodyPr/>
                    <a:lstStyle/>
                    <a:p>
                      <a:r>
                        <a:rPr lang="en-US" altLang="zh-TW" sz="700" dirty="0">
                          <a:solidFill>
                            <a:schemeClr val="bg2">
                              <a:lumMod val="25000"/>
                            </a:schemeClr>
                          </a:solidFill>
                          <a:latin typeface="Figtree" pitchFamily="2" charset="0"/>
                        </a:rPr>
                        <a:t>135</a:t>
                      </a:r>
                      <a:endParaRPr lang="zh-TW" altLang="en-US" sz="700" dirty="0">
                        <a:solidFill>
                          <a:schemeClr val="bg2">
                            <a:lumMod val="25000"/>
                          </a:schemeClr>
                        </a:solidFill>
                        <a:latin typeface="Figtree" pitchFamily="2"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extLst>
                  <a:ext uri="{0D108BD9-81ED-4DB2-BD59-A6C34878D82A}">
                    <a16:rowId xmlns:a16="http://schemas.microsoft.com/office/drawing/2014/main" val="2275835580"/>
                  </a:ext>
                </a:extLst>
              </a:tr>
              <a:tr h="253729">
                <a:tc rowSpan="3" gridSpan="2">
                  <a:txBody>
                    <a:bodyPr/>
                    <a:lstStyle/>
                    <a:p>
                      <a:r>
                        <a:rPr lang="en-US" sz="700">
                          <a:solidFill>
                            <a:schemeClr val="bg2">
                              <a:lumMod val="25000"/>
                            </a:schemeClr>
                          </a:solidFill>
                          <a:latin typeface="+mj-lt"/>
                          <a:cs typeface="Teko Regular" panose="02000000000000000000" pitchFamily="2" charset="0"/>
                        </a:rPr>
                        <a:t>Container</a:t>
                      </a:r>
                      <a:r>
                        <a:rPr lang="en-US" sz="700" baseline="0">
                          <a:solidFill>
                            <a:schemeClr val="bg2">
                              <a:lumMod val="25000"/>
                            </a:schemeClr>
                          </a:solidFill>
                          <a:latin typeface="+mj-lt"/>
                          <a:cs typeface="Teko Regular" panose="02000000000000000000" pitchFamily="2" charset="0"/>
                        </a:rPr>
                        <a:t> 40 feet</a:t>
                      </a:r>
                      <a:endParaRPr lang="en-US" sz="700">
                        <a:solidFill>
                          <a:schemeClr val="bg2">
                            <a:lumMod val="25000"/>
                          </a:schemeClr>
                        </a:solidFill>
                        <a:latin typeface="+mj-lt"/>
                        <a:cs typeface="Teko Regular" panose="02000000000000000000" pitchFamily="2"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tc rowSpan="3" hMerge="1">
                  <a:txBody>
                    <a:bodyPr/>
                    <a:lstStyle/>
                    <a:p>
                      <a:endParaRPr lang="zh-TW" altLang="en-US"/>
                    </a:p>
                  </a:txBody>
                  <a:tcPr/>
                </a:tc>
                <a:tc>
                  <a:txBody>
                    <a:bodyPr/>
                    <a:lstStyle/>
                    <a:p>
                      <a:r>
                        <a:rPr lang="en-US" sz="700">
                          <a:solidFill>
                            <a:schemeClr val="bg2">
                              <a:lumMod val="25000"/>
                            </a:schemeClr>
                          </a:solidFill>
                          <a:latin typeface="+mj-lt"/>
                          <a:cs typeface="Teko Regular" panose="02000000000000000000" pitchFamily="2" charset="0"/>
                        </a:rPr>
                        <a:t>With Pallet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tc>
                  <a:txBody>
                    <a:bodyPr/>
                    <a:lstStyle/>
                    <a:p>
                      <a:r>
                        <a:rPr lang="en-US" altLang="zh-TW" sz="700" dirty="0">
                          <a:solidFill>
                            <a:schemeClr val="bg2">
                              <a:lumMod val="25000"/>
                            </a:schemeClr>
                          </a:solidFill>
                          <a:latin typeface="Figtree" pitchFamily="2" charset="0"/>
                        </a:rPr>
                        <a:t>180</a:t>
                      </a:r>
                      <a:endParaRPr lang="zh-TW" altLang="en-US" sz="700" dirty="0">
                        <a:solidFill>
                          <a:schemeClr val="bg2">
                            <a:lumMod val="25000"/>
                          </a:schemeClr>
                        </a:solidFill>
                        <a:latin typeface="Figtree" pitchFamily="2"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extLst>
                  <a:ext uri="{0D108BD9-81ED-4DB2-BD59-A6C34878D82A}">
                    <a16:rowId xmlns:a16="http://schemas.microsoft.com/office/drawing/2014/main" val="2652046870"/>
                  </a:ext>
                </a:extLst>
              </a:tr>
              <a:tr h="253729">
                <a:tc gridSpan="2" vMerge="1">
                  <a:txBody>
                    <a:bodyPr/>
                    <a:lstStyle/>
                    <a:p>
                      <a:endParaRPr lang="en-US" sz="800">
                        <a:solidFill>
                          <a:schemeClr val="tx1">
                            <a:lumMod val="50000"/>
                            <a:lumOff val="50000"/>
                          </a:schemeClr>
                        </a:solidFill>
                        <a:latin typeface="Big Shoulders Display ExtraBold" pitchFamily="2" charset="0"/>
                        <a:cs typeface="Teko Regular" panose="02000000000000000000" pitchFamily="2" charset="0"/>
                      </a:endParaRPr>
                    </a:p>
                  </a:txBody>
                  <a:tcPr anchor="ctr">
                    <a:solidFill>
                      <a:srgbClr val="E7E7E7"/>
                    </a:solidFill>
                  </a:tcPr>
                </a:tc>
                <a:tc hMerge="1" vMerge="1">
                  <a:txBody>
                    <a:bodyPr/>
                    <a:lstStyle/>
                    <a:p>
                      <a:endParaRPr lang="zh-TW" altLang="en-US"/>
                    </a:p>
                  </a:txBody>
                  <a:tcPr/>
                </a:tc>
                <a:tc>
                  <a:txBody>
                    <a:bodyPr/>
                    <a:lstStyle/>
                    <a:p>
                      <a:r>
                        <a:rPr lang="en-US" sz="700">
                          <a:solidFill>
                            <a:schemeClr val="bg2">
                              <a:lumMod val="25000"/>
                            </a:schemeClr>
                          </a:solidFill>
                          <a:latin typeface="+mj-lt"/>
                          <a:cs typeface="Teko Regular" panose="02000000000000000000" pitchFamily="2" charset="0"/>
                        </a:rPr>
                        <a:t>Carton / Pallet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TW" sz="700" dirty="0">
                          <a:solidFill>
                            <a:schemeClr val="bg2">
                              <a:lumMod val="25000"/>
                            </a:schemeClr>
                          </a:solidFill>
                          <a:latin typeface="Figtree" pitchFamily="2" charset="0"/>
                        </a:rPr>
                        <a:t>9</a:t>
                      </a:r>
                      <a:endParaRPr lang="zh-TW" altLang="en-US" sz="700" dirty="0">
                        <a:solidFill>
                          <a:schemeClr val="bg2">
                            <a:lumMod val="25000"/>
                          </a:schemeClr>
                        </a:solidFill>
                        <a:latin typeface="Figtree" pitchFamily="2"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extLst>
                  <a:ext uri="{0D108BD9-81ED-4DB2-BD59-A6C34878D82A}">
                    <a16:rowId xmlns:a16="http://schemas.microsoft.com/office/drawing/2014/main" val="3055185740"/>
                  </a:ext>
                </a:extLst>
              </a:tr>
              <a:tr h="253729">
                <a:tc gridSpan="2" vMerge="1">
                  <a:txBody>
                    <a:bodyPr/>
                    <a:lstStyle/>
                    <a:p>
                      <a:endParaRPr lang="en-US" sz="800">
                        <a:solidFill>
                          <a:schemeClr val="tx1">
                            <a:lumMod val="50000"/>
                            <a:lumOff val="50000"/>
                          </a:schemeClr>
                        </a:solidFill>
                        <a:latin typeface="Big Shoulders Display ExtraBold" pitchFamily="2" charset="0"/>
                        <a:cs typeface="Teko Regular" panose="02000000000000000000" pitchFamily="2" charset="0"/>
                      </a:endParaRPr>
                    </a:p>
                  </a:txBody>
                  <a:tcPr anchor="ctr">
                    <a:solidFill>
                      <a:srgbClr val="E7E7E7"/>
                    </a:solidFill>
                  </a:tcPr>
                </a:tc>
                <a:tc hMerge="1" vMerge="1">
                  <a:txBody>
                    <a:bodyPr/>
                    <a:lstStyle/>
                    <a:p>
                      <a:endParaRPr lang="zh-TW" altLang="en-US"/>
                    </a:p>
                  </a:txBody>
                  <a:tcPr/>
                </a:tc>
                <a:tc>
                  <a:txBody>
                    <a:bodyPr/>
                    <a:lstStyle/>
                    <a:p>
                      <a:r>
                        <a:rPr lang="en-US" sz="700">
                          <a:solidFill>
                            <a:schemeClr val="bg2">
                              <a:lumMod val="25000"/>
                            </a:schemeClr>
                          </a:solidFill>
                          <a:latin typeface="+mj-lt"/>
                          <a:cs typeface="Teko Regular" panose="02000000000000000000" pitchFamily="2" charset="0"/>
                        </a:rPr>
                        <a:t>Without Pallet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tc>
                  <a:txBody>
                    <a:bodyPr/>
                    <a:lstStyle/>
                    <a:p>
                      <a:r>
                        <a:rPr lang="en-US" altLang="zh-TW" sz="700" dirty="0">
                          <a:solidFill>
                            <a:schemeClr val="bg2">
                              <a:lumMod val="25000"/>
                            </a:schemeClr>
                          </a:solidFill>
                          <a:latin typeface="Figtree" pitchFamily="2" charset="0"/>
                        </a:rPr>
                        <a:t>270</a:t>
                      </a:r>
                      <a:endParaRPr lang="zh-TW" altLang="en-US" sz="700" dirty="0">
                        <a:solidFill>
                          <a:schemeClr val="bg2">
                            <a:lumMod val="25000"/>
                          </a:schemeClr>
                        </a:solidFill>
                        <a:latin typeface="Figtree" pitchFamily="2"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extLst>
                  <a:ext uri="{0D108BD9-81ED-4DB2-BD59-A6C34878D82A}">
                    <a16:rowId xmlns:a16="http://schemas.microsoft.com/office/drawing/2014/main" val="71054144"/>
                  </a:ext>
                </a:extLst>
              </a:tr>
              <a:tr h="253729">
                <a:tc rowSpan="3" gridSpan="2">
                  <a:txBody>
                    <a:bodyPr/>
                    <a:lstStyle/>
                    <a:p>
                      <a:r>
                        <a:rPr lang="en-US" sz="700" dirty="0">
                          <a:solidFill>
                            <a:schemeClr val="bg2">
                              <a:lumMod val="25000"/>
                            </a:schemeClr>
                          </a:solidFill>
                          <a:latin typeface="+mj-lt"/>
                          <a:cs typeface="Teko Regular" panose="02000000000000000000" pitchFamily="2" charset="0"/>
                        </a:rPr>
                        <a:t>Container</a:t>
                      </a:r>
                      <a:r>
                        <a:rPr lang="en-US" sz="700" baseline="0" dirty="0">
                          <a:solidFill>
                            <a:schemeClr val="bg2">
                              <a:lumMod val="25000"/>
                            </a:schemeClr>
                          </a:solidFill>
                          <a:latin typeface="+mj-lt"/>
                          <a:cs typeface="Teko Regular" panose="02000000000000000000" pitchFamily="2" charset="0"/>
                        </a:rPr>
                        <a:t> 40 HQ</a:t>
                      </a:r>
                      <a:endParaRPr lang="en-US" sz="700" dirty="0">
                        <a:solidFill>
                          <a:schemeClr val="bg2">
                            <a:lumMod val="25000"/>
                          </a:schemeClr>
                        </a:solidFill>
                        <a:latin typeface="+mj-lt"/>
                        <a:cs typeface="Teko Regular" panose="02000000000000000000" pitchFamily="2"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tc rowSpan="3" hMerge="1">
                  <a:txBody>
                    <a:bodyPr/>
                    <a:lstStyle/>
                    <a:p>
                      <a:endParaRPr lang="zh-TW" altLang="en-US"/>
                    </a:p>
                  </a:txBody>
                  <a:tcPr/>
                </a:tc>
                <a:tc>
                  <a:txBody>
                    <a:bodyPr/>
                    <a:lstStyle/>
                    <a:p>
                      <a:r>
                        <a:rPr lang="en-US" sz="700">
                          <a:solidFill>
                            <a:schemeClr val="bg2">
                              <a:lumMod val="25000"/>
                            </a:schemeClr>
                          </a:solidFill>
                          <a:latin typeface="+mj-lt"/>
                          <a:cs typeface="Teko Regular" panose="02000000000000000000" pitchFamily="2" charset="0"/>
                        </a:rPr>
                        <a:t>With Pallet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tc>
                  <a:txBody>
                    <a:bodyPr/>
                    <a:lstStyle/>
                    <a:p>
                      <a:r>
                        <a:rPr lang="en-US" altLang="zh-TW" sz="700" dirty="0">
                          <a:solidFill>
                            <a:schemeClr val="bg2">
                              <a:lumMod val="25000"/>
                            </a:schemeClr>
                          </a:solidFill>
                          <a:latin typeface="Figtree" pitchFamily="2" charset="0"/>
                        </a:rPr>
                        <a:t>240</a:t>
                      </a:r>
                      <a:endParaRPr lang="zh-TW" altLang="en-US" sz="700" dirty="0">
                        <a:solidFill>
                          <a:schemeClr val="bg2">
                            <a:lumMod val="25000"/>
                          </a:schemeClr>
                        </a:solidFill>
                        <a:latin typeface="Figtree" pitchFamily="2"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extLst>
                  <a:ext uri="{0D108BD9-81ED-4DB2-BD59-A6C34878D82A}">
                    <a16:rowId xmlns:a16="http://schemas.microsoft.com/office/drawing/2014/main" val="1437572382"/>
                  </a:ext>
                </a:extLst>
              </a:tr>
              <a:tr h="253729">
                <a:tc gridSpan="2" vMerge="1">
                  <a:txBody>
                    <a:bodyPr/>
                    <a:lstStyle/>
                    <a:p>
                      <a:endParaRPr lang="en-US" sz="800">
                        <a:solidFill>
                          <a:schemeClr val="tx1">
                            <a:lumMod val="50000"/>
                            <a:lumOff val="50000"/>
                          </a:schemeClr>
                        </a:solidFill>
                        <a:latin typeface="Big Shoulders Display ExtraBold" pitchFamily="2" charset="0"/>
                        <a:cs typeface="Teko Regular" panose="02000000000000000000" pitchFamily="2" charset="0"/>
                      </a:endParaRPr>
                    </a:p>
                  </a:txBody>
                  <a:tcPr anchor="ctr">
                    <a:solidFill>
                      <a:srgbClr val="E7E7E7"/>
                    </a:solidFill>
                  </a:tcPr>
                </a:tc>
                <a:tc hMerge="1" vMerge="1">
                  <a:txBody>
                    <a:bodyPr/>
                    <a:lstStyle/>
                    <a:p>
                      <a:endParaRPr lang="zh-TW" altLang="en-US"/>
                    </a:p>
                  </a:txBody>
                  <a:tcPr/>
                </a:tc>
                <a:tc>
                  <a:txBody>
                    <a:bodyPr/>
                    <a:lstStyle/>
                    <a:p>
                      <a:r>
                        <a:rPr lang="en-US" sz="700">
                          <a:solidFill>
                            <a:schemeClr val="bg2">
                              <a:lumMod val="25000"/>
                            </a:schemeClr>
                          </a:solidFill>
                          <a:latin typeface="+mj-lt"/>
                          <a:cs typeface="Teko Regular" panose="02000000000000000000" pitchFamily="2" charset="0"/>
                        </a:rPr>
                        <a:t>Carton / Pallet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tc>
                  <a:txBody>
                    <a:bodyPr/>
                    <a:lstStyle/>
                    <a:p>
                      <a:r>
                        <a:rPr lang="en-US" altLang="zh-TW" sz="700" dirty="0">
                          <a:solidFill>
                            <a:schemeClr val="bg2">
                              <a:lumMod val="25000"/>
                            </a:schemeClr>
                          </a:solidFill>
                          <a:latin typeface="Figtree" pitchFamily="2" charset="0"/>
                        </a:rPr>
                        <a:t>12</a:t>
                      </a:r>
                      <a:endParaRPr lang="zh-TW" altLang="en-US" sz="700" dirty="0">
                        <a:solidFill>
                          <a:schemeClr val="bg2">
                            <a:lumMod val="25000"/>
                          </a:schemeClr>
                        </a:solidFill>
                        <a:latin typeface="Figtree" pitchFamily="2"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extLst>
                  <a:ext uri="{0D108BD9-81ED-4DB2-BD59-A6C34878D82A}">
                    <a16:rowId xmlns:a16="http://schemas.microsoft.com/office/drawing/2014/main" val="876479337"/>
                  </a:ext>
                </a:extLst>
              </a:tr>
              <a:tr h="253729">
                <a:tc gridSpan="2" vMerge="1">
                  <a:txBody>
                    <a:bodyPr/>
                    <a:lstStyle/>
                    <a:p>
                      <a:endParaRPr lang="en-US" sz="800">
                        <a:solidFill>
                          <a:schemeClr val="tx1">
                            <a:lumMod val="50000"/>
                            <a:lumOff val="50000"/>
                          </a:schemeClr>
                        </a:solidFill>
                        <a:latin typeface="Big Shoulders Display ExtraBold" pitchFamily="2" charset="0"/>
                        <a:cs typeface="Teko Regular" panose="02000000000000000000" pitchFamily="2" charset="0"/>
                      </a:endParaRPr>
                    </a:p>
                  </a:txBody>
                  <a:tcPr anchor="ctr">
                    <a:solidFill>
                      <a:srgbClr val="E7E7E7"/>
                    </a:solidFill>
                  </a:tcPr>
                </a:tc>
                <a:tc hMerge="1" vMerge="1">
                  <a:txBody>
                    <a:bodyPr/>
                    <a:lstStyle/>
                    <a:p>
                      <a:endParaRPr lang="zh-TW" altLang="en-US"/>
                    </a:p>
                  </a:txBody>
                  <a:tcPr/>
                </a:tc>
                <a:tc>
                  <a:txBody>
                    <a:bodyPr/>
                    <a:lstStyle/>
                    <a:p>
                      <a:r>
                        <a:rPr lang="en-US" sz="700" dirty="0">
                          <a:solidFill>
                            <a:schemeClr val="bg2">
                              <a:lumMod val="25000"/>
                            </a:schemeClr>
                          </a:solidFill>
                          <a:latin typeface="+mj-lt"/>
                          <a:cs typeface="Teko Regular" panose="02000000000000000000" pitchFamily="2" charset="0"/>
                        </a:rPr>
                        <a:t>Without Pallet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tc>
                  <a:txBody>
                    <a:bodyPr/>
                    <a:lstStyle/>
                    <a:p>
                      <a:r>
                        <a:rPr lang="en-US" altLang="zh-CN" sz="700" dirty="0">
                          <a:solidFill>
                            <a:schemeClr val="bg2">
                              <a:lumMod val="25000"/>
                            </a:schemeClr>
                          </a:solidFill>
                          <a:latin typeface="Figtree" pitchFamily="2" charset="0"/>
                        </a:rPr>
                        <a:t>318</a:t>
                      </a:r>
                      <a:endParaRPr lang="zh-TW" altLang="en-US" sz="700" dirty="0">
                        <a:solidFill>
                          <a:schemeClr val="bg2">
                            <a:lumMod val="25000"/>
                          </a:schemeClr>
                        </a:solidFill>
                        <a:latin typeface="Figtree" pitchFamily="2"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extLst>
                  <a:ext uri="{0D108BD9-81ED-4DB2-BD59-A6C34878D82A}">
                    <a16:rowId xmlns:a16="http://schemas.microsoft.com/office/drawing/2014/main" val="1037184394"/>
                  </a:ext>
                </a:extLst>
              </a:tr>
            </a:tbl>
          </a:graphicData>
        </a:graphic>
      </p:graphicFrame>
    </p:spTree>
    <p:extLst>
      <p:ext uri="{BB962C8B-B14F-4D97-AF65-F5344CB8AC3E}">
        <p14:creationId xmlns:p14="http://schemas.microsoft.com/office/powerpoint/2010/main" val="1254487435"/>
      </p:ext>
    </p:extLst>
  </p:cSld>
  <p:clrMapOvr>
    <a:masterClrMapping/>
  </p:clrMapOvr>
</p:sld>
</file>

<file path=ppt/theme/theme1.xml><?xml version="1.0" encoding="utf-8"?>
<a:theme xmlns:a="http://schemas.openxmlformats.org/drawingml/2006/main" name="Office Theme">
  <a:themeElements>
    <a:clrScheme name="CM2025">
      <a:dk1>
        <a:sysClr val="windowText" lastClr="000000"/>
      </a:dk1>
      <a:lt1>
        <a:sysClr val="window" lastClr="FFFFFF"/>
      </a:lt1>
      <a:dk2>
        <a:srgbClr val="44546A"/>
      </a:dk2>
      <a:lt2>
        <a:srgbClr val="E7E6E6"/>
      </a:lt2>
      <a:accent1>
        <a:srgbClr val="140CB6"/>
      </a:accent1>
      <a:accent2>
        <a:srgbClr val="7832F5"/>
      </a:accent2>
      <a:accent3>
        <a:srgbClr val="EC0AD3"/>
      </a:accent3>
      <a:accent4>
        <a:srgbClr val="1B11B0"/>
      </a:accent4>
      <a:accent5>
        <a:srgbClr val="FF431B"/>
      </a:accent5>
      <a:accent6>
        <a:srgbClr val="28134C"/>
      </a:accent6>
      <a:hlink>
        <a:srgbClr val="A5A5A5"/>
      </a:hlink>
      <a:folHlink>
        <a:srgbClr val="954F72"/>
      </a:folHlink>
    </a:clrScheme>
    <a:fontScheme name="CM">
      <a:majorFont>
        <a:latin typeface="Figtree ExtraBold"/>
        <a:ea typeface="Noto Sans ExtraBold"/>
        <a:cs typeface=""/>
      </a:majorFont>
      <a:minorFont>
        <a:latin typeface="Figtree Light"/>
        <a:ea typeface="Noto Sans Light"/>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f0901708-cf50-4cc4-ba5e-7c71972f57bd">
      <Terms xmlns="http://schemas.microsoft.com/office/infopath/2007/PartnerControls"/>
    </lcf76f155ced4ddcb4097134ff3c332f>
    <TaxCatchAll xmlns="60005c14-92ce-409a-ad4b-b5c18a81285b" xsi:nil="true"/>
  </documentManagement>
</p:properties>
</file>

<file path=customXml/item3.xml><?xml version="1.0" encoding="utf-8"?>
<ct:contentTypeSchema xmlns:ct="http://schemas.microsoft.com/office/2006/metadata/contentType" xmlns:ma="http://schemas.microsoft.com/office/2006/metadata/properties/metaAttributes" ct:_="" ma:_="" ma:contentTypeName="文件" ma:contentTypeID="0x0101005F82E395F2EB06419F32C5C867A27928" ma:contentTypeVersion="14" ma:contentTypeDescription="建立新的文件。" ma:contentTypeScope="" ma:versionID="0624a27e4b8797259936b38ebfe8aae4">
  <xsd:schema xmlns:xsd="http://www.w3.org/2001/XMLSchema" xmlns:xs="http://www.w3.org/2001/XMLSchema" xmlns:p="http://schemas.microsoft.com/office/2006/metadata/properties" xmlns:ns2="f0901708-cf50-4cc4-ba5e-7c71972f57bd" xmlns:ns3="60005c14-92ce-409a-ad4b-b5c18a81285b" targetNamespace="http://schemas.microsoft.com/office/2006/metadata/properties" ma:root="true" ma:fieldsID="bf6e0ec688f0df098fc04515c91fb288" ns2:_="" ns3:_="">
    <xsd:import namespace="f0901708-cf50-4cc4-ba5e-7c71972f57bd"/>
    <xsd:import namespace="60005c14-92ce-409a-ad4b-b5c18a81285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0901708-cf50-4cc4-ba5e-7c71972f57b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影像標籤" ma:readOnly="false" ma:fieldId="{5cf76f15-5ced-4ddc-b409-7134ff3c332f}" ma:taxonomyMulti="true" ma:sspId="8100efa1-68e3-48a8-b305-d43d0f9db10e"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0005c14-92ce-409a-ad4b-b5c18a81285b"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99c15a4f-dc99-4391-83ed-1f8b44a2e2e5}" ma:internalName="TaxCatchAll" ma:showField="CatchAllData" ma:web="60005c14-92ce-409a-ad4b-b5c18a81285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內容類型"/>
        <xsd:element ref="dc:title" minOccurs="0" maxOccurs="1" ma:index="4" ma:displayName="標題"/>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9282BBF-0D80-4AB1-B3A2-456D310BDEBE}">
  <ds:schemaRefs>
    <ds:schemaRef ds:uri="http://schemas.microsoft.com/sharepoint/v3/contenttype/forms"/>
  </ds:schemaRefs>
</ds:datastoreItem>
</file>

<file path=customXml/itemProps2.xml><?xml version="1.0" encoding="utf-8"?>
<ds:datastoreItem xmlns:ds="http://schemas.openxmlformats.org/officeDocument/2006/customXml" ds:itemID="{AC9AE646-6DF2-466F-9C38-643E9EFA2B30}">
  <ds:schemaRefs>
    <ds:schemaRef ds:uri="http://schemas.microsoft.com/office/2006/documentManagement/types"/>
    <ds:schemaRef ds:uri="http://www.w3.org/XML/1998/namespace"/>
    <ds:schemaRef ds:uri="http://schemas.microsoft.com/office/infopath/2007/PartnerControls"/>
    <ds:schemaRef ds:uri="http://purl.org/dc/elements/1.1/"/>
    <ds:schemaRef ds:uri="60005c14-92ce-409a-ad4b-b5c18a81285b"/>
    <ds:schemaRef ds:uri="http://schemas.microsoft.com/office/2006/metadata/properties"/>
    <ds:schemaRef ds:uri="http://purl.org/dc/dcmitype/"/>
    <ds:schemaRef ds:uri="http://purl.org/dc/terms/"/>
    <ds:schemaRef ds:uri="http://schemas.openxmlformats.org/package/2006/metadata/core-properties"/>
    <ds:schemaRef ds:uri="f0901708-cf50-4cc4-ba5e-7c71972f57bd"/>
  </ds:schemaRefs>
</ds:datastoreItem>
</file>

<file path=customXml/itemProps3.xml><?xml version="1.0" encoding="utf-8"?>
<ds:datastoreItem xmlns:ds="http://schemas.openxmlformats.org/officeDocument/2006/customXml" ds:itemID="{746D63EF-FAD1-4480-89C8-8E9E21E0A8A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0901708-cf50-4cc4-ba5e-7c71972f57bd"/>
    <ds:schemaRef ds:uri="60005c14-92ce-409a-ad4b-b5c18a81285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c8e3e5a1-7c99-437e-b0bb-3cf18072c917}" enabled="1" method="Privileged" siteId="{4908fa00-a99f-47f5-ad64-86bd2e41f3dd}" removed="0"/>
</clbl:labelList>
</file>

<file path=docProps/app.xml><?xml version="1.0" encoding="utf-8"?>
<Properties xmlns="http://schemas.openxmlformats.org/officeDocument/2006/extended-properties" xmlns:vt="http://schemas.openxmlformats.org/officeDocument/2006/docPropsVTypes">
  <Template>Office Theme</Template>
  <TotalTime>23</TotalTime>
  <Words>806</Words>
  <Application>Microsoft Office PowerPoint</Application>
  <PresentationFormat>A4 紙張 (210x297 公釐)</PresentationFormat>
  <Paragraphs>138</Paragraphs>
  <Slides>3</Slides>
  <Notes>2</Notes>
  <HiddenSlides>0</HiddenSlides>
  <MMClips>0</MMClips>
  <ScaleCrop>false</ScaleCrop>
  <HeadingPairs>
    <vt:vector size="6" baseType="variant">
      <vt:variant>
        <vt:lpstr>使用字型</vt:lpstr>
      </vt:variant>
      <vt:variant>
        <vt:i4>7</vt:i4>
      </vt:variant>
      <vt:variant>
        <vt:lpstr>佈景主題</vt:lpstr>
      </vt:variant>
      <vt:variant>
        <vt:i4>1</vt:i4>
      </vt:variant>
      <vt:variant>
        <vt:lpstr>投影片標題</vt:lpstr>
      </vt:variant>
      <vt:variant>
        <vt:i4>3</vt:i4>
      </vt:variant>
    </vt:vector>
  </HeadingPairs>
  <TitlesOfParts>
    <vt:vector size="11" baseType="lpstr">
      <vt:lpstr>Figtree Black</vt:lpstr>
      <vt:lpstr>Figtree ExtraBold</vt:lpstr>
      <vt:lpstr>Aptos</vt:lpstr>
      <vt:lpstr>Arial</vt:lpstr>
      <vt:lpstr>Figtree</vt:lpstr>
      <vt:lpstr>Figtree Light</vt:lpstr>
      <vt:lpstr>Figtree Medium</vt:lpstr>
      <vt:lpstr>Office Theme</vt:lpstr>
      <vt:lpstr>PowerPoint 簡報</vt:lpstr>
      <vt:lpstr>PowerPoint 簡報</vt:lpstr>
      <vt:lpstr>PowerPoint 簡報</vt:lpstr>
    </vt:vector>
  </TitlesOfParts>
  <Company>HP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horace</dc:creator>
  <cp:lastModifiedBy>Michael_Teng 鄧志祥</cp:lastModifiedBy>
  <cp:revision>6</cp:revision>
  <dcterms:created xsi:type="dcterms:W3CDTF">2024-10-07T07:56:47Z</dcterms:created>
  <dcterms:modified xsi:type="dcterms:W3CDTF">2025-12-19T02:11:54Z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0x0101005F82E395F2EB06419F32C5C867A27928</vt:lpwstr>
  </property>
  <property fmtid="{D5CDD505-2E9C-101B-9397-08002B2CF9AE}" pid="3" name="MediaServiceImageTags">
    <vt:lpwstr/>
  </property>
</Properties>
</file>