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8"/>
  </p:notesMasterIdLst>
  <p:sldIdLst>
    <p:sldId id="257" r:id="rId5"/>
    <p:sldId id="260" r:id="rId6"/>
    <p:sldId id="258" r:id="rId7"/>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CBCB"/>
    <a:srgbClr val="E7E6E6"/>
    <a:srgbClr val="FFFFFF"/>
    <a:srgbClr val="7F7F7F"/>
    <a:srgbClr val="949494"/>
    <a:srgbClr val="28134C"/>
    <a:srgbClr val="285A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320310-BDFE-4A1E-A3E8-4923AAECB870}" v="8" dt="2025-12-19T02:08:16.8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918" y="-13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_Teng 鄧志祥" userId="dd227104-4ec7-4dc8-b323-b8b97565d906" providerId="ADAL" clId="{C8D806A3-342F-42E7-B902-828283888335}"/>
    <pc:docChg chg="modSld">
      <pc:chgData name="Michael_Teng 鄧志祥" userId="dd227104-4ec7-4dc8-b323-b8b97565d906" providerId="ADAL" clId="{C8D806A3-342F-42E7-B902-828283888335}" dt="2025-12-19T02:08:16.811" v="5"/>
      <pc:docMkLst>
        <pc:docMk/>
      </pc:docMkLst>
      <pc:sldChg chg="modSp">
        <pc:chgData name="Michael_Teng 鄧志祥" userId="dd227104-4ec7-4dc8-b323-b8b97565d906" providerId="ADAL" clId="{C8D806A3-342F-42E7-B902-828283888335}" dt="2025-12-19T02:08:16.811" v="5"/>
        <pc:sldMkLst>
          <pc:docMk/>
          <pc:sldMk cId="1314322454" sldId="260"/>
        </pc:sldMkLst>
        <pc:graphicFrameChg chg="mod">
          <ac:chgData name="Michael_Teng 鄧志祥" userId="dd227104-4ec7-4dc8-b323-b8b97565d906" providerId="ADAL" clId="{C8D806A3-342F-42E7-B902-828283888335}" dt="2025-12-19T02:08:16.811" v="5"/>
          <ac:graphicFrameMkLst>
            <pc:docMk/>
            <pc:sldMk cId="1314322454" sldId="260"/>
            <ac:graphicFrameMk id="3" creationId="{1E3911BE-5B87-4A5A-ED94-BEC9B1A48527}"/>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D7366C-A03A-4608-8C29-342644735441}" type="datetimeFigureOut">
              <a:rPr lang="en-US" smtClean="0"/>
              <a:t>12/19/2025</a:t>
            </a:fld>
            <a:endParaRPr lang="en-US"/>
          </a:p>
        </p:txBody>
      </p:sp>
      <p:sp>
        <p:nvSpPr>
          <p:cNvPr id="4" name="投影片影像版面配置區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E4D648-8EC2-46CF-84AB-66ABCFB92C43}" type="slidenum">
              <a:rPr lang="en-US" smtClean="0"/>
              <a:t>‹#›</a:t>
            </a:fld>
            <a:endParaRPr lang="en-US"/>
          </a:p>
        </p:txBody>
      </p:sp>
    </p:spTree>
    <p:extLst>
      <p:ext uri="{BB962C8B-B14F-4D97-AF65-F5344CB8AC3E}">
        <p14:creationId xmlns:p14="http://schemas.microsoft.com/office/powerpoint/2010/main" val="2728431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en-US"/>
          </a:p>
        </p:txBody>
      </p:sp>
      <p:sp>
        <p:nvSpPr>
          <p:cNvPr id="4" name="投影片編號版面配置區 3"/>
          <p:cNvSpPr>
            <a:spLocks noGrp="1"/>
          </p:cNvSpPr>
          <p:nvPr>
            <p:ph type="sldNum" sz="quarter" idx="5"/>
          </p:nvPr>
        </p:nvSpPr>
        <p:spPr/>
        <p:txBody>
          <a:bodyPr/>
          <a:lstStyle/>
          <a:p>
            <a:fld id="{D9E4D648-8EC2-46CF-84AB-66ABCFB92C43}" type="slidenum">
              <a:rPr lang="en-US" smtClean="0"/>
              <a:t>1</a:t>
            </a:fld>
            <a:endParaRPr lang="en-US"/>
          </a:p>
        </p:txBody>
      </p:sp>
    </p:spTree>
    <p:extLst>
      <p:ext uri="{BB962C8B-B14F-4D97-AF65-F5344CB8AC3E}">
        <p14:creationId xmlns:p14="http://schemas.microsoft.com/office/powerpoint/2010/main" val="3362783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en-US"/>
          </a:p>
        </p:txBody>
      </p:sp>
      <p:sp>
        <p:nvSpPr>
          <p:cNvPr id="4" name="投影片編號版面配置區 3"/>
          <p:cNvSpPr>
            <a:spLocks noGrp="1"/>
          </p:cNvSpPr>
          <p:nvPr>
            <p:ph type="sldNum" sz="quarter" idx="5"/>
          </p:nvPr>
        </p:nvSpPr>
        <p:spPr/>
        <p:txBody>
          <a:bodyPr/>
          <a:lstStyle/>
          <a:p>
            <a:fld id="{D9E4D648-8EC2-46CF-84AB-66ABCFB92C43}" type="slidenum">
              <a:rPr lang="en-US" smtClean="0"/>
              <a:t>2</a:t>
            </a:fld>
            <a:endParaRPr lang="en-US"/>
          </a:p>
        </p:txBody>
      </p:sp>
    </p:spTree>
    <p:extLst>
      <p:ext uri="{BB962C8B-B14F-4D97-AF65-F5344CB8AC3E}">
        <p14:creationId xmlns:p14="http://schemas.microsoft.com/office/powerpoint/2010/main" val="4013887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6048F450-531D-4D6B-96DA-029AE92C3610}" type="datetimeFigureOut">
              <a:rPr lang="en-US" smtClean="0"/>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C62D6C-91FE-4F51-8863-EEEC409D7F28}" type="slidenum">
              <a:rPr lang="en-US" smtClean="0"/>
              <a:t>‹#›</a:t>
            </a:fld>
            <a:endParaRPr lang="en-US"/>
          </a:p>
        </p:txBody>
      </p:sp>
    </p:spTree>
    <p:extLst>
      <p:ext uri="{BB962C8B-B14F-4D97-AF65-F5344CB8AC3E}">
        <p14:creationId xmlns:p14="http://schemas.microsoft.com/office/powerpoint/2010/main" val="2349314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48F450-531D-4D6B-96DA-029AE92C3610}" type="datetimeFigureOut">
              <a:rPr lang="en-US" smtClean="0"/>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C62D6C-91FE-4F51-8863-EEEC409D7F28}" type="slidenum">
              <a:rPr lang="en-US" smtClean="0"/>
              <a:t>‹#›</a:t>
            </a:fld>
            <a:endParaRPr lang="en-US"/>
          </a:p>
        </p:txBody>
      </p:sp>
    </p:spTree>
    <p:extLst>
      <p:ext uri="{BB962C8B-B14F-4D97-AF65-F5344CB8AC3E}">
        <p14:creationId xmlns:p14="http://schemas.microsoft.com/office/powerpoint/2010/main" val="3233808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048F450-531D-4D6B-96DA-029AE92C3610}" type="datetimeFigureOut">
              <a:rPr lang="en-US" smtClean="0"/>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C62D6C-91FE-4F51-8863-EEEC409D7F28}" type="slidenum">
              <a:rPr lang="en-US" smtClean="0"/>
              <a:t>‹#›</a:t>
            </a:fld>
            <a:endParaRPr lang="en-US"/>
          </a:p>
        </p:txBody>
      </p:sp>
    </p:spTree>
    <p:extLst>
      <p:ext uri="{BB962C8B-B14F-4D97-AF65-F5344CB8AC3E}">
        <p14:creationId xmlns:p14="http://schemas.microsoft.com/office/powerpoint/2010/main" val="3949925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048F450-531D-4D6B-96DA-029AE92C3610}" type="datetimeFigureOut">
              <a:rPr lang="en-US" smtClean="0"/>
              <a:t>12/19/2025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C62D6C-91FE-4F51-8863-EEEC409D7F28}" type="slidenum">
              <a:rPr lang="en-US" smtClean="0"/>
              <a:t>‹#›</a:t>
            </a:fld>
            <a:endParaRPr lang="en-US"/>
          </a:p>
        </p:txBody>
      </p:sp>
    </p:spTree>
    <p:extLst>
      <p:ext uri="{BB962C8B-B14F-4D97-AF65-F5344CB8AC3E}">
        <p14:creationId xmlns:p14="http://schemas.microsoft.com/office/powerpoint/2010/main" val="277159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048F450-531D-4D6B-96DA-029AE92C3610}" type="datetimeFigureOut">
              <a:rPr lang="en-US" smtClean="0"/>
              <a:t>12/19/2025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C62D6C-91FE-4F51-8863-EEEC409D7F28}" type="slidenum">
              <a:rPr lang="en-US" smtClean="0"/>
              <a:t>‹#›</a:t>
            </a:fld>
            <a:endParaRPr lang="en-US"/>
          </a:p>
        </p:txBody>
      </p:sp>
    </p:spTree>
    <p:extLst>
      <p:ext uri="{BB962C8B-B14F-4D97-AF65-F5344CB8AC3E}">
        <p14:creationId xmlns:p14="http://schemas.microsoft.com/office/powerpoint/2010/main" val="150813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048F450-531D-4D6B-96DA-029AE92C3610}" type="datetimeFigureOut">
              <a:rPr lang="en-US" smtClean="0"/>
              <a:t>12/19/2025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C62D6C-91FE-4F51-8863-EEEC409D7F28}" type="slidenum">
              <a:rPr lang="en-US" smtClean="0"/>
              <a:t>‹#›</a:t>
            </a:fld>
            <a:endParaRPr lang="en-US"/>
          </a:p>
        </p:txBody>
      </p:sp>
    </p:spTree>
    <p:extLst>
      <p:ext uri="{BB962C8B-B14F-4D97-AF65-F5344CB8AC3E}">
        <p14:creationId xmlns:p14="http://schemas.microsoft.com/office/powerpoint/2010/main" val="3358386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0" y="9654000"/>
            <a:ext cx="6858000" cy="25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userDrawn="1"/>
        </p:nvSpPr>
        <p:spPr>
          <a:xfrm>
            <a:off x="432459" y="9687667"/>
            <a:ext cx="2210862" cy="184666"/>
          </a:xfrm>
          <a:prstGeom prst="rect">
            <a:avLst/>
          </a:prstGeom>
          <a:noFill/>
        </p:spPr>
        <p:txBody>
          <a:bodyPr wrap="none" rtlCol="0">
            <a:spAutoFit/>
          </a:bodyPr>
          <a:lstStyle/>
          <a:p>
            <a:r>
              <a:rPr lang="en-US" sz="600">
                <a:solidFill>
                  <a:schemeClr val="bg1"/>
                </a:solidFill>
                <a:latin typeface="Figtree Medium" pitchFamily="2" charset="0"/>
              </a:rPr>
              <a:t>2025 © Cooler Master Technology Inc. All rights reserved. </a:t>
            </a:r>
          </a:p>
        </p:txBody>
      </p:sp>
      <p:sp>
        <p:nvSpPr>
          <p:cNvPr id="6" name="TextBox 5"/>
          <p:cNvSpPr txBox="1"/>
          <p:nvPr userDrawn="1"/>
        </p:nvSpPr>
        <p:spPr>
          <a:xfrm>
            <a:off x="4063677" y="9687667"/>
            <a:ext cx="2297424" cy="184666"/>
          </a:xfrm>
          <a:prstGeom prst="rect">
            <a:avLst/>
          </a:prstGeom>
          <a:noFill/>
        </p:spPr>
        <p:txBody>
          <a:bodyPr wrap="none" rtlCol="0">
            <a:spAutoFit/>
          </a:bodyPr>
          <a:lstStyle/>
          <a:p>
            <a:pPr algn="r"/>
            <a:r>
              <a:rPr lang="en-US" sz="600" b="0" i="0" u="none" strike="noStrike" kern="1200" baseline="0">
                <a:solidFill>
                  <a:schemeClr val="bg1"/>
                </a:solidFill>
                <a:latin typeface="Figtree Medium" pitchFamily="2" charset="0"/>
                <a:ea typeface="+mn-ea"/>
                <a:cs typeface="+mn-cs"/>
              </a:rPr>
              <a:t> All specifications are subject to change without prior notice.</a:t>
            </a:r>
            <a:endParaRPr lang="en-US" sz="600">
              <a:solidFill>
                <a:schemeClr val="bg1"/>
              </a:solidFill>
              <a:latin typeface="Figtree Medium" pitchFamily="2" charset="0"/>
            </a:endParaRPr>
          </a:p>
        </p:txBody>
      </p:sp>
      <p:sp>
        <p:nvSpPr>
          <p:cNvPr id="7" name="Rectangle 6"/>
          <p:cNvSpPr/>
          <p:nvPr userDrawn="1"/>
        </p:nvSpPr>
        <p:spPr>
          <a:xfrm>
            <a:off x="0" y="0"/>
            <a:ext cx="6858000" cy="648000"/>
          </a:xfrm>
          <a:prstGeom prst="rect">
            <a:avLst/>
          </a:prstGeom>
          <a:solidFill>
            <a:srgbClr val="5556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圖片 4">
            <a:extLst>
              <a:ext uri="{FF2B5EF4-FFF2-40B4-BE49-F238E27FC236}">
                <a16:creationId xmlns:a16="http://schemas.microsoft.com/office/drawing/2014/main" id="{90E0E74F-985B-70FC-1FE5-4D0FF23FD981}"/>
              </a:ext>
            </a:extLst>
          </p:cNvPr>
          <p:cNvPicPr>
            <a:picLocks noChangeAspect="1"/>
          </p:cNvPicPr>
          <p:nvPr userDrawn="1"/>
        </p:nvPicPr>
        <p:blipFill>
          <a:blip r:embed="rId2"/>
          <a:stretch>
            <a:fillRect/>
          </a:stretch>
        </p:blipFill>
        <p:spPr>
          <a:xfrm>
            <a:off x="556430" y="162000"/>
            <a:ext cx="1203881" cy="324000"/>
          </a:xfrm>
          <a:prstGeom prst="rect">
            <a:avLst/>
          </a:prstGeom>
        </p:spPr>
      </p:pic>
    </p:spTree>
    <p:extLst>
      <p:ext uri="{BB962C8B-B14F-4D97-AF65-F5344CB8AC3E}">
        <p14:creationId xmlns:p14="http://schemas.microsoft.com/office/powerpoint/2010/main" val="4149480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6048F450-531D-4D6B-96DA-029AE92C3610}" type="datetimeFigureOut">
              <a:rPr lang="en-US" smtClean="0"/>
              <a:t>12/19/2025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C62D6C-91FE-4F51-8863-EEEC409D7F28}" type="slidenum">
              <a:rPr lang="en-US" smtClean="0"/>
              <a:t>‹#›</a:t>
            </a:fld>
            <a:endParaRPr lang="en-US"/>
          </a:p>
        </p:txBody>
      </p:sp>
    </p:spTree>
    <p:extLst>
      <p:ext uri="{BB962C8B-B14F-4D97-AF65-F5344CB8AC3E}">
        <p14:creationId xmlns:p14="http://schemas.microsoft.com/office/powerpoint/2010/main" val="3387591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6048F450-531D-4D6B-96DA-029AE92C3610}" type="datetimeFigureOut">
              <a:rPr lang="en-US" smtClean="0"/>
              <a:t>12/19/2025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C62D6C-91FE-4F51-8863-EEEC409D7F28}" type="slidenum">
              <a:rPr lang="en-US" smtClean="0"/>
              <a:t>‹#›</a:t>
            </a:fld>
            <a:endParaRPr lang="en-US"/>
          </a:p>
        </p:txBody>
      </p:sp>
    </p:spTree>
    <p:extLst>
      <p:ext uri="{BB962C8B-B14F-4D97-AF65-F5344CB8AC3E}">
        <p14:creationId xmlns:p14="http://schemas.microsoft.com/office/powerpoint/2010/main" val="537684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48F450-531D-4D6B-96DA-029AE92C3610}" type="datetimeFigureOut">
              <a:rPr lang="en-US" smtClean="0"/>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C62D6C-91FE-4F51-8863-EEEC409D7F28}" type="slidenum">
              <a:rPr lang="en-US" smtClean="0"/>
              <a:t>‹#›</a:t>
            </a:fld>
            <a:endParaRPr lang="en-US"/>
          </a:p>
        </p:txBody>
      </p:sp>
    </p:spTree>
    <p:extLst>
      <p:ext uri="{BB962C8B-B14F-4D97-AF65-F5344CB8AC3E}">
        <p14:creationId xmlns:p14="http://schemas.microsoft.com/office/powerpoint/2010/main" val="2742751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48F450-531D-4D6B-96DA-029AE92C3610}" type="datetimeFigureOut">
              <a:rPr lang="en-US" smtClean="0"/>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C62D6C-91FE-4F51-8863-EEEC409D7F28}" type="slidenum">
              <a:rPr lang="en-US" smtClean="0"/>
              <a:t>‹#›</a:t>
            </a:fld>
            <a:endParaRPr lang="en-US"/>
          </a:p>
        </p:txBody>
      </p:sp>
    </p:spTree>
    <p:extLst>
      <p:ext uri="{BB962C8B-B14F-4D97-AF65-F5344CB8AC3E}">
        <p14:creationId xmlns:p14="http://schemas.microsoft.com/office/powerpoint/2010/main" val="1612540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048F450-531D-4D6B-96DA-029AE92C3610}" type="datetimeFigureOut">
              <a:rPr lang="en-US" smtClean="0"/>
              <a:t>12/19/2025</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F4C62D6C-91FE-4F51-8863-EEEC409D7F28}" type="slidenum">
              <a:rPr lang="en-US" smtClean="0"/>
              <a:t>‹#›</a:t>
            </a:fld>
            <a:endParaRPr lang="en-US"/>
          </a:p>
        </p:txBody>
      </p:sp>
    </p:spTree>
    <p:extLst>
      <p:ext uri="{BB962C8B-B14F-4D97-AF65-F5344CB8AC3E}">
        <p14:creationId xmlns:p14="http://schemas.microsoft.com/office/powerpoint/2010/main" val="19229629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23709" y="3733590"/>
            <a:ext cx="6095402" cy="5940088"/>
          </a:xfrm>
          <a:prstGeom prst="rect">
            <a:avLst/>
          </a:prstGeom>
          <a:noFill/>
        </p:spPr>
        <p:txBody>
          <a:bodyPr wrap="square" lIns="91440" tIns="45720" rIns="91440" bIns="45720" rtlCol="0" anchor="t">
            <a:spAutoFit/>
          </a:bodyPr>
          <a:lstStyle/>
          <a:p>
            <a:r>
              <a:rPr lang="en-US" sz="1000">
                <a:latin typeface="+mj-lt"/>
              </a:rPr>
              <a:t>Industry-First 360° DIY Liquid Cooling Chassis</a:t>
            </a:r>
          </a:p>
          <a:p>
            <a:r>
              <a:rPr lang="en-US" sz="1000">
                <a:latin typeface="Figtree" pitchFamily="2" charset="0"/>
              </a:rPr>
              <a:t>Introducing the market’s first 360-degree showcase chassis—purpose-built for open-loop liquid cooling. Create a full-wrap cooling loop around your system with dedicated space and mounting options that allow tubing to flow around all sides like a custom amusement park ride.</a:t>
            </a:r>
          </a:p>
          <a:p>
            <a:endParaRPr lang="en-US" sz="1000">
              <a:latin typeface="Figtree" pitchFamily="2" charset="0"/>
            </a:endParaRPr>
          </a:p>
          <a:p>
            <a:r>
              <a:rPr lang="en-US" sz="1000">
                <a:latin typeface="+mj-lt"/>
              </a:rPr>
              <a:t>Panoramic Glass Design for Immersive Showcase</a:t>
            </a:r>
            <a:br>
              <a:rPr lang="en-US" sz="1000">
                <a:solidFill>
                  <a:schemeClr val="bg2">
                    <a:lumMod val="25000"/>
                  </a:schemeClr>
                </a:solidFill>
                <a:latin typeface="Figtree" pitchFamily="2" charset="0"/>
              </a:rPr>
            </a:br>
            <a:r>
              <a:rPr lang="en-US" sz="1000" err="1">
                <a:latin typeface="Figtree" pitchFamily="2" charset="0"/>
              </a:rPr>
              <a:t>Showcase</a:t>
            </a:r>
            <a:r>
              <a:rPr lang="en-US" sz="1000">
                <a:latin typeface="Figtree" pitchFamily="2" charset="0"/>
              </a:rPr>
              <a:t> your build—and your collectibles—from every angle with ultra-clear tempered glass panels on three sides.</a:t>
            </a:r>
            <a:br>
              <a:rPr lang="en-US" sz="1000">
                <a:latin typeface="Figtree" pitchFamily="2" charset="0"/>
              </a:rPr>
            </a:br>
            <a:r>
              <a:rPr lang="en-US" sz="1000">
                <a:latin typeface="Figtree" pitchFamily="2" charset="0"/>
              </a:rPr>
              <a:t>Like a 360-degree display case, it reveals every detail of your components and figures with stunning clarity. Whether you're highlighting open-loop liquid cooling or custom hardware configurations, this chassis turns your rig into a show-stopping centerpiece with story and style.</a:t>
            </a:r>
          </a:p>
          <a:p>
            <a:endParaRPr lang="en-US" sz="1000">
              <a:solidFill>
                <a:schemeClr val="bg2">
                  <a:lumMod val="25000"/>
                </a:schemeClr>
              </a:solidFill>
              <a:latin typeface="Figtree" pitchFamily="2" charset="0"/>
            </a:endParaRPr>
          </a:p>
          <a:p>
            <a:r>
              <a:rPr lang="en-US" sz="1000">
                <a:latin typeface="+mj-lt"/>
              </a:rPr>
              <a:t>Front Display Stage for Personal Style</a:t>
            </a:r>
            <a:r>
              <a:rPr lang="zh-TW" altLang="en-US" sz="1000">
                <a:latin typeface="+mj-lt"/>
              </a:rPr>
              <a:t> </a:t>
            </a:r>
            <a:br>
              <a:rPr lang="en-US" sz="1000">
                <a:solidFill>
                  <a:schemeClr val="bg2">
                    <a:lumMod val="25000"/>
                  </a:schemeClr>
                </a:solidFill>
                <a:latin typeface="Figtree" pitchFamily="2" charset="0"/>
              </a:rPr>
            </a:br>
            <a:r>
              <a:rPr lang="en-US" sz="1000">
                <a:latin typeface="Figtree" pitchFamily="2" charset="0"/>
              </a:rPr>
              <a:t>A mirrored front platform lets you exhibit your favorite collectibles, figures, or themed accessories, blending personal expression with system aesthetics. Combined with front-facing ARGB effects, your setup becomes a vivid and playful showcase.</a:t>
            </a:r>
          </a:p>
          <a:p>
            <a:endParaRPr lang="en-US" sz="1000">
              <a:solidFill>
                <a:schemeClr val="bg2">
                  <a:lumMod val="25000"/>
                </a:schemeClr>
              </a:solidFill>
              <a:latin typeface="Figtree" pitchFamily="2" charset="0"/>
            </a:endParaRPr>
          </a:p>
          <a:p>
            <a:r>
              <a:rPr lang="en-US" sz="1000">
                <a:latin typeface="+mj-lt"/>
              </a:rPr>
              <a:t>Massive Cooling Compatibility</a:t>
            </a:r>
            <a:br>
              <a:rPr lang="en-US" sz="1000">
                <a:solidFill>
                  <a:schemeClr val="bg2">
                    <a:lumMod val="25000"/>
                  </a:schemeClr>
                </a:solidFill>
                <a:latin typeface="Figtree" pitchFamily="2" charset="0"/>
              </a:rPr>
            </a:br>
            <a:r>
              <a:rPr lang="en-US" sz="1000">
                <a:latin typeface="Figtree" pitchFamily="2" charset="0"/>
              </a:rPr>
              <a:t>To ensure exceptional thermal performance, the case supports fan sizes ranging from 120 mm to 200 mm, with space for up to twelve 120 mm fans—six on the top and six on the bottom. It also supports radiators up to 360 mm, meeting the cooling demands of high-end custom liquid cooling setups.</a:t>
            </a:r>
          </a:p>
          <a:p>
            <a:endParaRPr lang="en-US" sz="1000">
              <a:solidFill>
                <a:schemeClr val="bg2">
                  <a:lumMod val="25000"/>
                </a:schemeClr>
              </a:solidFill>
              <a:latin typeface="Figtree" pitchFamily="2" charset="0"/>
            </a:endParaRPr>
          </a:p>
          <a:p>
            <a:r>
              <a:rPr lang="en-US" sz="1000">
                <a:latin typeface="+mj-lt"/>
              </a:rPr>
              <a:t>Compatible with Standard and BTF Motherboards </a:t>
            </a:r>
          </a:p>
          <a:p>
            <a:r>
              <a:rPr lang="en-US" sz="1000">
                <a:latin typeface="Figtree" pitchFamily="2" charset="0"/>
              </a:rPr>
              <a:t>Compatible with Mini-ITX, Micro-ATX, and ATX motherboards, including BTF (back-connect) layouts within the ATX form factor.</a:t>
            </a:r>
            <a:br>
              <a:rPr lang="en-US" sz="1000">
                <a:latin typeface="Figtree" pitchFamily="2" charset="0"/>
              </a:rPr>
            </a:br>
            <a:r>
              <a:rPr lang="en-US" sz="1000">
                <a:latin typeface="Figtree" pitchFamily="2" charset="0"/>
              </a:rPr>
              <a:t>Features 110 mm of cable routing clearance for a clean and clutter-free showcase.</a:t>
            </a:r>
          </a:p>
          <a:p>
            <a:endParaRPr lang="en-US" sz="1000">
              <a:solidFill>
                <a:schemeClr val="bg2">
                  <a:lumMod val="25000"/>
                </a:schemeClr>
              </a:solidFill>
              <a:latin typeface="Figtree" pitchFamily="2" charset="0"/>
            </a:endParaRPr>
          </a:p>
          <a:p>
            <a:r>
              <a:rPr lang="en-US" sz="1000">
                <a:latin typeface="+mj-lt"/>
              </a:rPr>
              <a:t>PCIe 5.0 Riser Cable Included</a:t>
            </a:r>
            <a:br>
              <a:rPr lang="en-US" sz="1000">
                <a:solidFill>
                  <a:schemeClr val="bg2">
                    <a:lumMod val="25000"/>
                  </a:schemeClr>
                </a:solidFill>
                <a:latin typeface="Figtree" pitchFamily="2" charset="0"/>
              </a:rPr>
            </a:br>
            <a:r>
              <a:rPr lang="en-US" sz="1000">
                <a:latin typeface="Figtree" pitchFamily="2" charset="0"/>
              </a:rPr>
              <a:t>Includes a premium PCIe 5.0 riser cable that enables vertical GPU mounting providing both next-gen performance and an elevated presentation right out of the box</a:t>
            </a:r>
            <a:r>
              <a:rPr lang="en-US" sz="1000">
                <a:solidFill>
                  <a:schemeClr val="bg2">
                    <a:lumMod val="25000"/>
                  </a:schemeClr>
                </a:solidFill>
                <a:latin typeface="Figtree" pitchFamily="2" charset="0"/>
              </a:rPr>
              <a:t>.</a:t>
            </a:r>
            <a:r>
              <a:rPr lang="zh-TW" altLang="en-US" sz="1000">
                <a:solidFill>
                  <a:schemeClr val="bg2">
                    <a:lumMod val="25000"/>
                  </a:schemeClr>
                </a:solidFill>
                <a:latin typeface="Figtree" pitchFamily="2" charset="0"/>
              </a:rPr>
              <a:t> </a:t>
            </a:r>
            <a:endParaRPr lang="en-US" altLang="zh-TW" sz="1000">
              <a:solidFill>
                <a:schemeClr val="bg2">
                  <a:lumMod val="25000"/>
                </a:schemeClr>
              </a:solidFill>
              <a:latin typeface="Figtree" pitchFamily="2" charset="0"/>
            </a:endParaRPr>
          </a:p>
          <a:p>
            <a:endParaRPr lang="en-US" sz="1000">
              <a:solidFill>
                <a:schemeClr val="bg2">
                  <a:lumMod val="25000"/>
                </a:schemeClr>
              </a:solidFill>
              <a:latin typeface="Figtree" pitchFamily="2" charset="0"/>
            </a:endParaRPr>
          </a:p>
          <a:p>
            <a:r>
              <a:rPr lang="en-US" sz="1000">
                <a:latin typeface="+mj-lt"/>
              </a:rPr>
              <a:t>Wide Component Compatibility </a:t>
            </a:r>
          </a:p>
          <a:p>
            <a:r>
              <a:rPr lang="en-US" sz="1000">
                <a:latin typeface="Figtree" pitchFamily="2" charset="0"/>
              </a:rPr>
              <a:t>Accommodates up to 430 mm GPUs</a:t>
            </a:r>
            <a:r>
              <a:rPr lang="zh-TW" altLang="en-US" sz="1000">
                <a:latin typeface="Figtree" pitchFamily="2" charset="0"/>
              </a:rPr>
              <a:t> </a:t>
            </a:r>
            <a:r>
              <a:rPr lang="en-US" altLang="zh-TW" sz="1000">
                <a:latin typeface="Figtree" pitchFamily="2" charset="0"/>
              </a:rPr>
              <a:t>and</a:t>
            </a:r>
            <a:r>
              <a:rPr lang="en-US" sz="1000">
                <a:latin typeface="Figtree" pitchFamily="2" charset="0"/>
              </a:rPr>
              <a:t> 210 mm PSUs built to handle flagship components without compromise</a:t>
            </a:r>
            <a:r>
              <a:rPr lang="en-US" sz="1000">
                <a:solidFill>
                  <a:schemeClr val="bg2">
                    <a:lumMod val="25000"/>
                  </a:schemeClr>
                </a:solidFill>
                <a:latin typeface="Figtree" pitchFamily="2" charset="0"/>
              </a:rPr>
              <a:t>.</a:t>
            </a:r>
          </a:p>
          <a:p>
            <a:endParaRPr lang="en-US" sz="1000">
              <a:solidFill>
                <a:schemeClr val="bg2">
                  <a:lumMod val="25000"/>
                </a:schemeClr>
              </a:solidFill>
              <a:latin typeface="Figtree" pitchFamily="2" charset="0"/>
            </a:endParaRPr>
          </a:p>
          <a:p>
            <a:r>
              <a:rPr lang="en-US" sz="1000">
                <a:latin typeface="+mj-lt"/>
              </a:rPr>
              <a:t>Next-Gen Connectivity at Your Fingertips </a:t>
            </a:r>
          </a:p>
          <a:p>
            <a:r>
              <a:rPr lang="en-US" sz="1000">
                <a:latin typeface="Figtree" pitchFamily="2" charset="0"/>
              </a:rPr>
              <a:t>Features USB 4.0 Gen 2x2 Type-C (up to 20G) and 2x USB 3.2 Gen 1 Type-A ports (up to 5G), providing ultra-fast data transfer and future-ready accessibility.</a:t>
            </a:r>
          </a:p>
        </p:txBody>
      </p:sp>
      <p:sp>
        <p:nvSpPr>
          <p:cNvPr id="8" name="TextBox 7"/>
          <p:cNvSpPr txBox="1"/>
          <p:nvPr/>
        </p:nvSpPr>
        <p:spPr>
          <a:xfrm>
            <a:off x="423709" y="3388274"/>
            <a:ext cx="1471878" cy="400110"/>
          </a:xfrm>
          <a:prstGeom prst="rect">
            <a:avLst/>
          </a:prstGeom>
          <a:noFill/>
        </p:spPr>
        <p:txBody>
          <a:bodyPr wrap="none" rtlCol="0">
            <a:spAutoFit/>
          </a:bodyPr>
          <a:lstStyle/>
          <a:p>
            <a:r>
              <a:rPr lang="en-US" sz="2000">
                <a:solidFill>
                  <a:schemeClr val="accent2"/>
                </a:solidFill>
                <a:latin typeface="+mj-lt"/>
              </a:rPr>
              <a:t>FEATURES</a:t>
            </a:r>
          </a:p>
        </p:txBody>
      </p:sp>
      <p:sp>
        <p:nvSpPr>
          <p:cNvPr id="3" name="TextBox 2">
            <a:extLst>
              <a:ext uri="{FF2B5EF4-FFF2-40B4-BE49-F238E27FC236}">
                <a16:creationId xmlns:a16="http://schemas.microsoft.com/office/drawing/2014/main" id="{3237F34A-9A9D-0623-859F-DAD502882517}"/>
              </a:ext>
            </a:extLst>
          </p:cNvPr>
          <p:cNvSpPr txBox="1"/>
          <p:nvPr/>
        </p:nvSpPr>
        <p:spPr>
          <a:xfrm>
            <a:off x="3306261" y="232322"/>
            <a:ext cx="3060673" cy="184666"/>
          </a:xfrm>
          <a:prstGeom prst="rect">
            <a:avLst/>
          </a:prstGeom>
          <a:noFill/>
        </p:spPr>
        <p:txBody>
          <a:bodyPr wrap="square" lIns="91440" tIns="45720" rIns="91440" bIns="45720" rtlCol="0" anchor="t">
            <a:spAutoFit/>
          </a:bodyPr>
          <a:lstStyle/>
          <a:p>
            <a:pPr algn="r"/>
            <a:r>
              <a:rPr lang="en-US" sz="600">
                <a:solidFill>
                  <a:schemeClr val="bg1"/>
                </a:solidFill>
                <a:latin typeface="Figtree"/>
                <a:cs typeface="Teko Regular" panose="02000000000000000000" pitchFamily="2" charset="0"/>
              </a:rPr>
              <a:t>MASTERFRAME 360 PANORAMA</a:t>
            </a:r>
          </a:p>
        </p:txBody>
      </p:sp>
      <p:sp>
        <p:nvSpPr>
          <p:cNvPr id="11" name="TextBox 10">
            <a:extLst>
              <a:ext uri="{FF2B5EF4-FFF2-40B4-BE49-F238E27FC236}">
                <a16:creationId xmlns:a16="http://schemas.microsoft.com/office/drawing/2014/main" id="{F8AF3240-EB76-2C82-A96E-57D1AB95C887}"/>
              </a:ext>
            </a:extLst>
          </p:cNvPr>
          <p:cNvSpPr txBox="1"/>
          <p:nvPr/>
        </p:nvSpPr>
        <p:spPr>
          <a:xfrm>
            <a:off x="3640883" y="1004261"/>
            <a:ext cx="2878228" cy="830997"/>
          </a:xfrm>
          <a:prstGeom prst="rect">
            <a:avLst/>
          </a:prstGeom>
          <a:noFill/>
        </p:spPr>
        <p:txBody>
          <a:bodyPr wrap="square" lIns="91440" tIns="45720" rIns="91440" bIns="45720" rtlCol="0" anchor="t">
            <a:spAutoFit/>
          </a:bodyPr>
          <a:lstStyle/>
          <a:p>
            <a:r>
              <a:rPr lang="en-US" sz="2400">
                <a:solidFill>
                  <a:schemeClr val="accent2"/>
                </a:solidFill>
                <a:latin typeface="Figtree Black"/>
              </a:rPr>
              <a:t>MASTERFRAME</a:t>
            </a:r>
            <a:r>
              <a:rPr lang="en-US" sz="2400">
                <a:solidFill>
                  <a:srgbClr val="84329B"/>
                </a:solidFill>
                <a:latin typeface="Figtree Black"/>
              </a:rPr>
              <a:t> </a:t>
            </a:r>
            <a:r>
              <a:rPr lang="en-US" sz="2400">
                <a:solidFill>
                  <a:schemeClr val="bg1">
                    <a:lumMod val="50000"/>
                  </a:schemeClr>
                </a:solidFill>
                <a:latin typeface="Figtree"/>
              </a:rPr>
              <a:t>360 PANORAMA </a:t>
            </a:r>
          </a:p>
        </p:txBody>
      </p:sp>
      <p:sp>
        <p:nvSpPr>
          <p:cNvPr id="13" name="TextBox 12">
            <a:extLst>
              <a:ext uri="{FF2B5EF4-FFF2-40B4-BE49-F238E27FC236}">
                <a16:creationId xmlns:a16="http://schemas.microsoft.com/office/drawing/2014/main" id="{08D4587B-1539-C6D9-CFDC-4235ADF4337F}"/>
              </a:ext>
            </a:extLst>
          </p:cNvPr>
          <p:cNvSpPr txBox="1"/>
          <p:nvPr/>
        </p:nvSpPr>
        <p:spPr>
          <a:xfrm>
            <a:off x="3640883" y="1910947"/>
            <a:ext cx="2878228" cy="1631216"/>
          </a:xfrm>
          <a:prstGeom prst="rect">
            <a:avLst/>
          </a:prstGeom>
          <a:noFill/>
        </p:spPr>
        <p:txBody>
          <a:bodyPr wrap="square" lIns="91440" tIns="45720" rIns="91440" bIns="45720" rtlCol="0" anchor="t">
            <a:spAutoFit/>
          </a:bodyPr>
          <a:lstStyle/>
          <a:p>
            <a:pPr>
              <a:spcBef>
                <a:spcPts val="200"/>
              </a:spcBef>
              <a:spcAft>
                <a:spcPts val="200"/>
              </a:spcAft>
            </a:pPr>
            <a:r>
              <a:rPr lang="en-US" sz="1000" err="1">
                <a:latin typeface="Figtree" pitchFamily="2" charset="0"/>
              </a:rPr>
              <a:t>MasterFrame</a:t>
            </a:r>
            <a:r>
              <a:rPr lang="en-US" sz="1000">
                <a:latin typeface="Figtree" pitchFamily="2" charset="0"/>
              </a:rPr>
              <a:t> 360 PANORAMA is an open-frame showcase chassis designed for builders who demand both performance and presentation. Featuring panoramic tempered glass side panels, modular component support, and next-gen connectivity, it offers a striking platform to display your hardware and creativity. With built-in PCIe 5.0 riser and ARGB spotlights, it's ready to shine right out of the box.</a:t>
            </a:r>
            <a:endParaRPr lang="en-US" sz="1000">
              <a:solidFill>
                <a:schemeClr val="tx1">
                  <a:lumMod val="50000"/>
                  <a:lumOff val="50000"/>
                </a:schemeClr>
              </a:solidFill>
              <a:latin typeface="Figtree" pitchFamily="2" charset="0"/>
              <a:cs typeface="Teko Regular" panose="02000000000000000000" pitchFamily="2" charset="0"/>
            </a:endParaRPr>
          </a:p>
        </p:txBody>
      </p:sp>
      <p:pic>
        <p:nvPicPr>
          <p:cNvPr id="5" name="圖片 4" descr="一張含有 黑與白, 單色, 視窗, 黑色 的圖片&#10;&#10;AI 產生的內容可能不正確。">
            <a:extLst>
              <a:ext uri="{FF2B5EF4-FFF2-40B4-BE49-F238E27FC236}">
                <a16:creationId xmlns:a16="http://schemas.microsoft.com/office/drawing/2014/main" id="{94C18A23-67B1-8F82-B6B4-A38A5516AC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4771" y="831959"/>
            <a:ext cx="2901631" cy="2901631"/>
          </a:xfrm>
          <a:prstGeom prst="rect">
            <a:avLst/>
          </a:prstGeom>
        </p:spPr>
      </p:pic>
    </p:spTree>
    <p:extLst>
      <p:ext uri="{BB962C8B-B14F-4D97-AF65-F5344CB8AC3E}">
        <p14:creationId xmlns:p14="http://schemas.microsoft.com/office/powerpoint/2010/main" val="5568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8"/>
          <p:cNvSpPr txBox="1"/>
          <p:nvPr/>
        </p:nvSpPr>
        <p:spPr>
          <a:xfrm>
            <a:off x="334275" y="848471"/>
            <a:ext cx="5750889" cy="400110"/>
          </a:xfrm>
          <a:prstGeom prst="rect">
            <a:avLst/>
          </a:prstGeom>
          <a:noFill/>
        </p:spPr>
        <p:txBody>
          <a:bodyPr wrap="square" rtlCol="0">
            <a:spAutoFit/>
          </a:bodyPr>
          <a:lstStyle/>
          <a:p>
            <a:r>
              <a:rPr lang="en-US" sz="2000">
                <a:solidFill>
                  <a:schemeClr val="accent2"/>
                </a:solidFill>
                <a:latin typeface="+mj-lt"/>
              </a:rPr>
              <a:t>PRODUCT SPECIFICATIONS</a:t>
            </a:r>
          </a:p>
        </p:txBody>
      </p:sp>
      <p:graphicFrame>
        <p:nvGraphicFramePr>
          <p:cNvPr id="3" name="Table 10">
            <a:extLst>
              <a:ext uri="{FF2B5EF4-FFF2-40B4-BE49-F238E27FC236}">
                <a16:creationId xmlns:a16="http://schemas.microsoft.com/office/drawing/2014/main" id="{1E3911BE-5B87-4A5A-ED94-BEC9B1A48527}"/>
              </a:ext>
            </a:extLst>
          </p:cNvPr>
          <p:cNvGraphicFramePr>
            <a:graphicFrameLocks noGrp="1"/>
          </p:cNvGraphicFramePr>
          <p:nvPr>
            <p:extLst>
              <p:ext uri="{D42A27DB-BD31-4B8C-83A1-F6EECF244321}">
                <p14:modId xmlns:p14="http://schemas.microsoft.com/office/powerpoint/2010/main" val="3821299869"/>
              </p:ext>
            </p:extLst>
          </p:nvPr>
        </p:nvGraphicFramePr>
        <p:xfrm>
          <a:off x="412375" y="1391258"/>
          <a:ext cx="6055099" cy="6890285"/>
        </p:xfrm>
        <a:graphic>
          <a:graphicData uri="http://schemas.openxmlformats.org/drawingml/2006/table">
            <a:tbl>
              <a:tblPr firstRow="1" bandRow="1">
                <a:tableStyleId>{2D5ABB26-0587-4C30-8999-92F81FD0307C}</a:tableStyleId>
              </a:tblPr>
              <a:tblGrid>
                <a:gridCol w="1312715">
                  <a:extLst>
                    <a:ext uri="{9D8B030D-6E8A-4147-A177-3AD203B41FA5}">
                      <a16:colId xmlns:a16="http://schemas.microsoft.com/office/drawing/2014/main" val="2363337019"/>
                    </a:ext>
                  </a:extLst>
                </a:gridCol>
                <a:gridCol w="1653110">
                  <a:extLst>
                    <a:ext uri="{9D8B030D-6E8A-4147-A177-3AD203B41FA5}">
                      <a16:colId xmlns:a16="http://schemas.microsoft.com/office/drawing/2014/main" val="356606260"/>
                    </a:ext>
                  </a:extLst>
                </a:gridCol>
                <a:gridCol w="3089274">
                  <a:extLst>
                    <a:ext uri="{9D8B030D-6E8A-4147-A177-3AD203B41FA5}">
                      <a16:colId xmlns:a16="http://schemas.microsoft.com/office/drawing/2014/main" val="2305880422"/>
                    </a:ext>
                  </a:extLst>
                </a:gridCol>
              </a:tblGrid>
              <a:tr h="208699">
                <a:tc rowSpan="4">
                  <a:txBody>
                    <a:bodyPr/>
                    <a:lstStyle/>
                    <a:p>
                      <a:r>
                        <a:rPr lang="en-US" sz="700" b="0">
                          <a:solidFill>
                            <a:schemeClr val="bg2">
                              <a:lumMod val="25000"/>
                            </a:schemeClr>
                          </a:solidFill>
                          <a:latin typeface="+mj-lt"/>
                          <a:cs typeface="Teko Regular" panose="02000000000000000000" pitchFamily="2" charset="0"/>
                        </a:rPr>
                        <a:t>Product Information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sz="700" b="0">
                          <a:solidFill>
                            <a:schemeClr val="bg2">
                              <a:lumMod val="25000"/>
                            </a:schemeClr>
                          </a:solidFill>
                          <a:latin typeface="+mj-lt"/>
                          <a:cs typeface="Teko Regular" panose="02000000000000000000" pitchFamily="2" charset="0"/>
                        </a:rPr>
                        <a:t>Product Name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sz="700">
                          <a:solidFill>
                            <a:schemeClr val="tx1">
                              <a:lumMod val="85000"/>
                              <a:lumOff val="15000"/>
                            </a:schemeClr>
                          </a:solidFill>
                          <a:latin typeface="Figtree" pitchFamily="2" charset="0"/>
                          <a:cs typeface="Teko Regular" panose="02000000000000000000" pitchFamily="2" charset="0"/>
                        </a:rPr>
                        <a:t>MASTERFRAME 360 PANORAMA</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200223642"/>
                  </a:ext>
                </a:extLst>
              </a:tr>
              <a:tr h="197816">
                <a:tc vMerge="1">
                  <a:txBody>
                    <a:bodyPr/>
                    <a:lstStyle/>
                    <a:p>
                      <a:endParaRPr lang="en-US" sz="700" b="0">
                        <a:solidFill>
                          <a:schemeClr val="bg2">
                            <a:lumMod val="25000"/>
                          </a:schemeClr>
                        </a:solidFill>
                        <a:latin typeface="+mn-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r>
                        <a:rPr lang="en-US" sz="700" b="0">
                          <a:solidFill>
                            <a:schemeClr val="bg2">
                              <a:lumMod val="25000"/>
                            </a:schemeClr>
                          </a:solidFill>
                          <a:latin typeface="+mj-lt"/>
                          <a:cs typeface="Teko Regular" panose="02000000000000000000" pitchFamily="2" charset="0"/>
                        </a:rPr>
                        <a:t>Series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sz="700">
                          <a:solidFill>
                            <a:schemeClr val="tx1">
                              <a:lumMod val="85000"/>
                              <a:lumOff val="15000"/>
                            </a:schemeClr>
                          </a:solidFill>
                          <a:latin typeface="Figtree" pitchFamily="2" charset="0"/>
                          <a:cs typeface="Teko Regular" panose="02000000000000000000" pitchFamily="2" charset="0"/>
                        </a:rPr>
                        <a:t>MASTERFRAME</a:t>
                      </a:r>
                      <a:r>
                        <a:rPr lang="en-US" sz="700" b="0">
                          <a:solidFill>
                            <a:schemeClr val="bg2">
                              <a:lumMod val="25000"/>
                            </a:schemeClr>
                          </a:solidFill>
                          <a:latin typeface="Figtree" pitchFamily="2" charset="0"/>
                          <a:cs typeface="Teko Regular" panose="02000000000000000000" pitchFamily="2" charset="0"/>
                        </a:rPr>
                        <a:t> Series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71456966"/>
                  </a:ext>
                </a:extLst>
              </a:tr>
              <a:tr h="197816">
                <a:tc vMerge="1">
                  <a:txBody>
                    <a:bodyPr/>
                    <a:lstStyle/>
                    <a:p>
                      <a:endParaRPr lang="en-US" sz="700" b="0">
                        <a:solidFill>
                          <a:schemeClr val="bg2">
                            <a:lumMod val="25000"/>
                          </a:schemeClr>
                        </a:solidFill>
                        <a:latin typeface="+mn-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r>
                        <a:rPr lang="en-US" sz="700" b="0">
                          <a:solidFill>
                            <a:schemeClr val="bg2">
                              <a:lumMod val="25000"/>
                            </a:schemeClr>
                          </a:solidFill>
                          <a:latin typeface="+mj-lt"/>
                          <a:cs typeface="Teko Regular" panose="02000000000000000000" pitchFamily="2" charset="0"/>
                        </a:rPr>
                        <a:t>Color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sz="700" b="0">
                          <a:solidFill>
                            <a:schemeClr val="bg2">
                              <a:lumMod val="25000"/>
                            </a:schemeClr>
                          </a:solidFill>
                          <a:latin typeface="Figtree" pitchFamily="2" charset="0"/>
                          <a:cs typeface="Teko Regular" panose="02000000000000000000" pitchFamily="2" charset="0"/>
                        </a:rPr>
                        <a:t>Black</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1928680715"/>
                  </a:ext>
                </a:extLst>
              </a:tr>
              <a:tr h="125285">
                <a:tc vMerge="1">
                  <a:txBody>
                    <a:bodyPr/>
                    <a:lstStyle/>
                    <a:p>
                      <a:pPr lvl="0">
                        <a:buNone/>
                      </a:pPr>
                      <a:endParaRPr lang="en-US" sz="700" baseline="0">
                        <a:solidFill>
                          <a:schemeClr val="bg2">
                            <a:lumMod val="25000"/>
                          </a:schemeClr>
                        </a:solidFill>
                        <a:latin typeface="+mn-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lvl="0">
                        <a:buNone/>
                      </a:pPr>
                      <a:r>
                        <a:rPr lang="en-US" sz="700" baseline="0">
                          <a:solidFill>
                            <a:schemeClr val="bg2">
                              <a:lumMod val="25000"/>
                            </a:schemeClr>
                          </a:solidFill>
                          <a:latin typeface="+mj-lt"/>
                          <a:cs typeface="Teko Regular" panose="02000000000000000000" pitchFamily="2" charset="0"/>
                        </a:rPr>
                        <a:t>Model Number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700" kern="1200" dirty="0">
                          <a:solidFill>
                            <a:schemeClr val="tx1"/>
                          </a:solidFill>
                          <a:effectLst/>
                          <a:latin typeface="Figtree" pitchFamily="2" charset="0"/>
                          <a:ea typeface="+mn-ea"/>
                          <a:cs typeface="+mn-cs"/>
                        </a:rPr>
                        <a:t>MF360-KINN-S00</a:t>
                      </a:r>
                      <a:endParaRPr lang="en-US" sz="700" baseline="0" dirty="0">
                        <a:solidFill>
                          <a:schemeClr val="bg2">
                            <a:lumMod val="25000"/>
                          </a:schemeClr>
                        </a:solidFill>
                        <a:latin typeface="Figtree" pitchFamily="2" charset="0"/>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2036563134"/>
                  </a:ext>
                </a:extLst>
              </a:tr>
              <a:tr h="197816">
                <a:tc rowSpan="2">
                  <a:txBody>
                    <a:bodyPr/>
                    <a:lstStyle/>
                    <a:p>
                      <a:pPr lvl="0">
                        <a:buNone/>
                      </a:pPr>
                      <a:r>
                        <a:rPr lang="en-US" sz="700" baseline="0">
                          <a:solidFill>
                            <a:schemeClr val="bg2">
                              <a:lumMod val="25000"/>
                            </a:schemeClr>
                          </a:solidFill>
                          <a:latin typeface="+mj-lt"/>
                          <a:cs typeface="Teko Regular" panose="02000000000000000000" pitchFamily="2" charset="0"/>
                        </a:rPr>
                        <a:t>Materials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lvl="0">
                        <a:buNone/>
                      </a:pPr>
                      <a:r>
                        <a:rPr lang="en-US" sz="700" baseline="0">
                          <a:solidFill>
                            <a:schemeClr val="bg2">
                              <a:lumMod val="25000"/>
                            </a:schemeClr>
                          </a:solidFill>
                          <a:latin typeface="+mj-lt"/>
                          <a:cs typeface="Teko Regular" panose="02000000000000000000" pitchFamily="2" charset="0"/>
                        </a:rPr>
                        <a:t>Exterior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lvl="0">
                        <a:buNone/>
                      </a:pPr>
                      <a:r>
                        <a:rPr lang="en-US" sz="700" baseline="0">
                          <a:solidFill>
                            <a:schemeClr val="bg2">
                              <a:lumMod val="25000"/>
                            </a:schemeClr>
                          </a:solidFill>
                          <a:latin typeface="Figtree" pitchFamily="2" charset="0"/>
                          <a:cs typeface="Teko Regular" panose="02000000000000000000" pitchFamily="2" charset="0"/>
                        </a:rPr>
                        <a:t>SGCC</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3461928861"/>
                  </a:ext>
                </a:extLst>
              </a:tr>
              <a:tr h="197816">
                <a:tc vMerge="1">
                  <a:txBody>
                    <a:bodyPr/>
                    <a:lstStyle/>
                    <a:p>
                      <a:pPr lvl="0">
                        <a:buNone/>
                      </a:pPr>
                      <a:endParaRPr lang="en-US" sz="700" baseline="0">
                        <a:solidFill>
                          <a:schemeClr val="bg2">
                            <a:lumMod val="25000"/>
                          </a:schemeClr>
                        </a:solidFill>
                        <a:latin typeface="+mn-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lvl="0">
                        <a:buNone/>
                      </a:pPr>
                      <a:r>
                        <a:rPr lang="en-US" sz="700" baseline="0">
                          <a:solidFill>
                            <a:schemeClr val="bg2">
                              <a:lumMod val="25000"/>
                            </a:schemeClr>
                          </a:solidFill>
                          <a:latin typeface="+mj-lt"/>
                          <a:cs typeface="Teko Regular" panose="02000000000000000000" pitchFamily="2" charset="0"/>
                        </a:rPr>
                        <a:t>Side Panel (Left / Right)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lvl="0">
                        <a:buNone/>
                      </a:pPr>
                      <a:r>
                        <a:rPr lang="en-US" altLang="zh-TW" sz="700" baseline="0">
                          <a:solidFill>
                            <a:schemeClr val="bg2">
                              <a:lumMod val="25000"/>
                            </a:schemeClr>
                          </a:solidFill>
                          <a:latin typeface="Figtree" pitchFamily="2" charset="0"/>
                          <a:cs typeface="Teko Regular" panose="02000000000000000000" pitchFamily="2" charset="0"/>
                        </a:rPr>
                        <a:t>TG / TG</a:t>
                      </a:r>
                      <a:endParaRPr lang="en-US" sz="700" baseline="0">
                        <a:solidFill>
                          <a:schemeClr val="bg2">
                            <a:lumMod val="25000"/>
                          </a:schemeClr>
                        </a:solidFill>
                        <a:latin typeface="Figtree" pitchFamily="2" charset="0"/>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1901778913"/>
                  </a:ext>
                </a:extLst>
              </a:tr>
              <a:tr h="197816">
                <a:tc rowSpan="4">
                  <a:txBody>
                    <a:bodyPr/>
                    <a:lstStyle/>
                    <a:p>
                      <a:pPr lvl="0">
                        <a:buNone/>
                      </a:pPr>
                      <a:r>
                        <a:rPr lang="pt-BR" altLang="zh-TW" sz="700" b="0">
                          <a:solidFill>
                            <a:schemeClr val="bg2">
                              <a:lumMod val="25000"/>
                            </a:schemeClr>
                          </a:solidFill>
                          <a:latin typeface="+mj-lt"/>
                        </a:rPr>
                        <a:t>Dimension (L x W x H)</a:t>
                      </a:r>
                      <a:endParaRPr lang="zh-TW" altLang="en-US" sz="700" b="0">
                        <a:solidFill>
                          <a:schemeClr val="bg2">
                            <a:lumMod val="25000"/>
                          </a:schemeClr>
                        </a:solidFill>
                        <a:latin typeface="+mj-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lvl="0">
                        <a:buNone/>
                      </a:pPr>
                      <a:r>
                        <a:rPr lang="en-US" altLang="zh-TW" sz="700" b="0">
                          <a:solidFill>
                            <a:schemeClr val="bg2">
                              <a:lumMod val="25000"/>
                            </a:schemeClr>
                          </a:solidFill>
                          <a:latin typeface="+mj-lt"/>
                        </a:rPr>
                        <a:t>Incl. Protrusions</a:t>
                      </a:r>
                      <a:endParaRPr lang="zh-TW" altLang="en-US" sz="700" b="0">
                        <a:solidFill>
                          <a:schemeClr val="bg2">
                            <a:lumMod val="25000"/>
                          </a:schemeClr>
                        </a:solidFill>
                        <a:latin typeface="+mj-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lvl="0">
                        <a:buNone/>
                      </a:pPr>
                      <a:r>
                        <a:rPr lang="en-US" sz="700" baseline="0">
                          <a:solidFill>
                            <a:schemeClr val="bg2">
                              <a:lumMod val="25000"/>
                            </a:schemeClr>
                          </a:solidFill>
                          <a:latin typeface="Figtree" pitchFamily="2" charset="0"/>
                          <a:cs typeface="Teko Regular" panose="02000000000000000000" pitchFamily="2" charset="0"/>
                        </a:rPr>
                        <a:t>549 x 291 x 581 mm</a:t>
                      </a:r>
                      <a:endParaRPr lang="zh-TW" altLang="en-US" sz="700" b="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4181286976"/>
                  </a:ext>
                </a:extLst>
              </a:tr>
              <a:tr h="197816">
                <a:tc vMerge="1">
                  <a:txBody>
                    <a:bodyPr/>
                    <a:lstStyle/>
                    <a:p>
                      <a:pPr lvl="0">
                        <a:buNone/>
                      </a:pPr>
                      <a:endParaRPr lang="zh-TW" altLang="en-US" sz="700" b="0">
                        <a:solidFill>
                          <a:schemeClr val="bg2">
                            <a:lumMod val="25000"/>
                          </a:schemeClr>
                        </a:solidFill>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lvl="0">
                        <a:buNone/>
                      </a:pPr>
                      <a:r>
                        <a:rPr lang="en-US" altLang="zh-TW" sz="700" b="0">
                          <a:solidFill>
                            <a:schemeClr val="bg2">
                              <a:lumMod val="25000"/>
                            </a:schemeClr>
                          </a:solidFill>
                          <a:latin typeface="+mj-lt"/>
                        </a:rPr>
                        <a:t>Excl. Protrusions</a:t>
                      </a:r>
                      <a:endParaRPr lang="zh-TW" altLang="en-US" sz="700" b="0">
                        <a:solidFill>
                          <a:schemeClr val="bg2">
                            <a:lumMod val="25000"/>
                          </a:schemeClr>
                        </a:solidFill>
                        <a:latin typeface="+mj-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lvl="0">
                        <a:buNone/>
                      </a:pPr>
                      <a:r>
                        <a:rPr lang="en-US" sz="700" baseline="0">
                          <a:solidFill>
                            <a:schemeClr val="bg2">
                              <a:lumMod val="25000"/>
                            </a:schemeClr>
                          </a:solidFill>
                          <a:latin typeface="Figtree" pitchFamily="2" charset="0"/>
                          <a:cs typeface="Teko Regular" panose="02000000000000000000" pitchFamily="2" charset="0"/>
                        </a:rPr>
                        <a:t>511 x 291 x 581 mm</a:t>
                      </a:r>
                      <a:endParaRPr lang="zh-TW" altLang="en-US" sz="700" b="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1799115855"/>
                  </a:ext>
                </a:extLst>
              </a:tr>
              <a:tr h="0">
                <a:tc vMerge="1">
                  <a:txBody>
                    <a:bodyPr/>
                    <a:lstStyle/>
                    <a:p>
                      <a:pPr lvl="0">
                        <a:buNone/>
                      </a:pPr>
                      <a:endParaRPr lang="en-US" sz="700" b="0" baseline="0">
                        <a:solidFill>
                          <a:schemeClr val="bg2">
                            <a:lumMod val="25000"/>
                          </a:schemeClr>
                        </a:solidFill>
                        <a:latin typeface="+mn-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lvl="0">
                        <a:buNone/>
                      </a:pPr>
                      <a:r>
                        <a:rPr lang="en-US" sz="700" b="0" baseline="0">
                          <a:solidFill>
                            <a:schemeClr val="bg2">
                              <a:lumMod val="25000"/>
                            </a:schemeClr>
                          </a:solidFill>
                          <a:latin typeface="+mj-lt"/>
                          <a:cs typeface="Teko Regular" panose="02000000000000000000" pitchFamily="2" charset="0"/>
                        </a:rPr>
                        <a:t>Volume </a:t>
                      </a:r>
                    </a:p>
                    <a:p>
                      <a:pPr lvl="0">
                        <a:buNone/>
                      </a:pPr>
                      <a:r>
                        <a:rPr lang="en-US" sz="700" b="0" baseline="0">
                          <a:solidFill>
                            <a:schemeClr val="bg2">
                              <a:lumMod val="25000"/>
                            </a:schemeClr>
                          </a:solidFill>
                          <a:latin typeface="+mj-lt"/>
                          <a:cs typeface="Teko Regular" panose="02000000000000000000" pitchFamily="2" charset="0"/>
                        </a:rPr>
                        <a:t>(w/o panel, protrusions and feet)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lvl="0">
                        <a:buNone/>
                      </a:pPr>
                      <a:r>
                        <a:rPr lang="en-US" sz="700" baseline="0">
                          <a:solidFill>
                            <a:schemeClr val="bg2">
                              <a:lumMod val="25000"/>
                            </a:schemeClr>
                          </a:solidFill>
                          <a:latin typeface="Figtree" pitchFamily="2" charset="0"/>
                          <a:cs typeface="Teko Regular" panose="02000000000000000000" pitchFamily="2" charset="0"/>
                        </a:rPr>
                        <a:t>86 L</a:t>
                      </a:r>
                      <a:endParaRPr lang="en-US" sz="700" b="0" baseline="0">
                        <a:solidFill>
                          <a:schemeClr val="bg2">
                            <a:lumMod val="25000"/>
                          </a:schemeClr>
                        </a:solidFill>
                        <a:latin typeface="Figtree" pitchFamily="2" charset="0"/>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2910262099"/>
                  </a:ext>
                </a:extLst>
              </a:tr>
              <a:tr h="0">
                <a:tc vMerge="1">
                  <a:txBody>
                    <a:bodyPr/>
                    <a:lstStyle/>
                    <a:p>
                      <a:endParaRPr lang="en-US"/>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kern="1200" baseline="0">
                          <a:solidFill>
                            <a:schemeClr val="bg2">
                              <a:lumMod val="25000"/>
                            </a:schemeClr>
                          </a:solidFill>
                          <a:latin typeface="+mj-lt"/>
                          <a:ea typeface="+mn-ea"/>
                          <a:cs typeface="Teko Regular" panose="02000000000000000000" pitchFamily="2" charset="0"/>
                        </a:rPr>
                        <a:t>Volume</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kern="1200" baseline="0">
                          <a:solidFill>
                            <a:schemeClr val="bg2">
                              <a:lumMod val="25000"/>
                            </a:schemeClr>
                          </a:solidFill>
                          <a:latin typeface="+mj-lt"/>
                          <a:ea typeface="+mn-ea"/>
                          <a:cs typeface="Teko Regular" panose="02000000000000000000" pitchFamily="2" charset="0"/>
                        </a:rPr>
                        <a:t>(with panel, protrusions and feet)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lvl="0">
                        <a:buNone/>
                      </a:pPr>
                      <a:r>
                        <a:rPr lang="en-US" sz="700" b="0" baseline="0">
                          <a:solidFill>
                            <a:schemeClr val="bg2">
                              <a:lumMod val="25000"/>
                            </a:schemeClr>
                          </a:solidFill>
                          <a:latin typeface="Figtree" pitchFamily="2" charset="0"/>
                          <a:cs typeface="Teko Regular" panose="02000000000000000000" pitchFamily="2" charset="0"/>
                        </a:rPr>
                        <a:t>93 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746500247"/>
                  </a:ext>
                </a:extLst>
              </a:tr>
              <a:tr h="204586">
                <a:tc rowSpan="3">
                  <a:txBody>
                    <a:bodyPr/>
                    <a:lstStyle/>
                    <a:p>
                      <a:pPr lvl="0">
                        <a:buNone/>
                      </a:pPr>
                      <a:r>
                        <a:rPr lang="en-US" altLang="zh-TW" sz="700" b="0">
                          <a:solidFill>
                            <a:schemeClr val="bg2">
                              <a:lumMod val="25000"/>
                            </a:schemeClr>
                          </a:solidFill>
                          <a:latin typeface="+mj-lt"/>
                        </a:rPr>
                        <a:t>Hardware support</a:t>
                      </a:r>
                      <a:endParaRPr lang="zh-TW" altLang="en-US" sz="700" b="0">
                        <a:solidFill>
                          <a:schemeClr val="bg2">
                            <a:lumMod val="25000"/>
                          </a:schemeClr>
                        </a:solidFill>
                        <a:latin typeface="+mj-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lvl="0">
                        <a:buNone/>
                      </a:pPr>
                      <a:r>
                        <a:rPr lang="en-US" altLang="zh-TW" sz="700" b="0">
                          <a:solidFill>
                            <a:schemeClr val="bg2">
                              <a:lumMod val="25000"/>
                            </a:schemeClr>
                          </a:solidFill>
                          <a:latin typeface="+mj-lt"/>
                        </a:rPr>
                        <a:t>Motherboard Support</a:t>
                      </a:r>
                      <a:endParaRPr lang="zh-TW" altLang="en-US" sz="700" b="0">
                        <a:solidFill>
                          <a:schemeClr val="bg2">
                            <a:lumMod val="25000"/>
                          </a:schemeClr>
                        </a:solidFill>
                        <a:latin typeface="+mj-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700" baseline="0">
                          <a:solidFill>
                            <a:schemeClr val="bg2">
                              <a:lumMod val="25000"/>
                            </a:schemeClr>
                          </a:solidFill>
                          <a:latin typeface="Figtree" pitchFamily="2" charset="0"/>
                          <a:cs typeface="Teko Regular" panose="02000000000000000000" pitchFamily="2" charset="0"/>
                        </a:rPr>
                        <a:t>Mini-ITX, Micro-ATX, ATX, BTF (ATX)</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52579005"/>
                  </a:ext>
                </a:extLst>
              </a:tr>
              <a:tr h="197816">
                <a:tc vMerge="1">
                  <a:txBody>
                    <a:bodyPr/>
                    <a:lstStyle/>
                    <a:p>
                      <a:pPr lvl="0">
                        <a:buNone/>
                      </a:pPr>
                      <a:endParaRPr lang="en-US" altLang="zh-TW" sz="700" b="0" baseline="0">
                        <a:solidFill>
                          <a:schemeClr val="bg2">
                            <a:lumMod val="25000"/>
                          </a:schemeClr>
                        </a:solidFill>
                        <a:latin typeface="+mn-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lvl="0">
                        <a:buNone/>
                      </a:pPr>
                      <a:r>
                        <a:rPr lang="en-US" altLang="zh-TW" sz="700" b="0" baseline="0">
                          <a:solidFill>
                            <a:schemeClr val="bg2">
                              <a:lumMod val="25000"/>
                            </a:schemeClr>
                          </a:solidFill>
                          <a:latin typeface="+mj-lt"/>
                          <a:cs typeface="Teko Regular" panose="02000000000000000000" pitchFamily="2" charset="0"/>
                        </a:rPr>
                        <a:t>Power Supply Support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lvl="0">
                        <a:buNone/>
                      </a:pPr>
                      <a:r>
                        <a:rPr lang="en-US" sz="700" baseline="0">
                          <a:solidFill>
                            <a:schemeClr val="bg2">
                              <a:lumMod val="25000"/>
                            </a:schemeClr>
                          </a:solidFill>
                          <a:latin typeface="Figtree" pitchFamily="2" charset="0"/>
                          <a:cs typeface="Teko Regular" panose="02000000000000000000" pitchFamily="2" charset="0"/>
                        </a:rPr>
                        <a:t>ATX</a:t>
                      </a:r>
                      <a:endParaRPr lang="en-US" altLang="zh-TW" sz="700" b="0" baseline="0">
                        <a:solidFill>
                          <a:schemeClr val="bg2">
                            <a:lumMod val="25000"/>
                          </a:schemeClr>
                        </a:solidFill>
                        <a:latin typeface="Figtree" pitchFamily="2" charset="0"/>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1056627389"/>
                  </a:ext>
                </a:extLst>
              </a:tr>
              <a:tr h="197816">
                <a:tc vMerge="1">
                  <a:txBody>
                    <a:bodyPr/>
                    <a:lstStyle/>
                    <a:p>
                      <a:pPr lvl="0">
                        <a:buNone/>
                      </a:pPr>
                      <a:endParaRPr lang="en-US" sz="700" b="0">
                        <a:solidFill>
                          <a:schemeClr val="bg2">
                            <a:lumMod val="25000"/>
                          </a:schemeClr>
                        </a:solidFill>
                        <a:latin typeface="+mn-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lvl="0">
                        <a:buNone/>
                      </a:pPr>
                      <a:r>
                        <a:rPr lang="en-US" sz="700" b="0">
                          <a:solidFill>
                            <a:schemeClr val="bg2">
                              <a:lumMod val="25000"/>
                            </a:schemeClr>
                          </a:solidFill>
                          <a:latin typeface="+mj-lt"/>
                          <a:cs typeface="Teko Regular" panose="02000000000000000000" pitchFamily="2" charset="0"/>
                        </a:rPr>
                        <a:t>PCI Expansion Slots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lvl="0">
                        <a:buNone/>
                      </a:pPr>
                      <a:r>
                        <a:rPr lang="en-US" sz="700" b="0" baseline="0">
                          <a:solidFill>
                            <a:schemeClr val="bg2">
                              <a:lumMod val="25000"/>
                            </a:schemeClr>
                          </a:solidFill>
                          <a:latin typeface="Figtree" pitchFamily="2" charset="0"/>
                          <a:cs typeface="Teko Regular" panose="02000000000000000000" pitchFamily="2" charset="0"/>
                        </a:rPr>
                        <a:t>3.5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2330143454"/>
                  </a:ext>
                </a:extLst>
              </a:tr>
              <a:tr h="197816">
                <a:tc rowSpan="2">
                  <a:txBody>
                    <a:bodyPr/>
                    <a:lstStyle/>
                    <a:p>
                      <a:pPr lvl="0">
                        <a:buNone/>
                      </a:pPr>
                      <a:r>
                        <a:rPr lang="en-US" sz="700" b="0">
                          <a:solidFill>
                            <a:schemeClr val="tx1"/>
                          </a:solidFill>
                          <a:latin typeface="+mj-lt"/>
                          <a:cs typeface="Teko Regular" panose="02000000000000000000" pitchFamily="2" charset="0"/>
                        </a:rPr>
                        <a:t>Drive bay support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lvl="0">
                        <a:buNone/>
                      </a:pPr>
                      <a:r>
                        <a:rPr lang="en-US" sz="700" b="0" dirty="0">
                          <a:solidFill>
                            <a:schemeClr val="bg2">
                              <a:lumMod val="25000"/>
                            </a:schemeClr>
                          </a:solidFill>
                          <a:latin typeface="+mj-lt"/>
                          <a:cs typeface="Teko Regular" panose="02000000000000000000" pitchFamily="2" charset="0"/>
                        </a:rPr>
                        <a:t>5.25" Drive Bay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lvl="0">
                        <a:buNone/>
                      </a:pPr>
                      <a:r>
                        <a:rPr lang="en-US" sz="700" b="0" dirty="0">
                          <a:solidFill>
                            <a:schemeClr val="bg2">
                              <a:lumMod val="25000"/>
                            </a:schemeClr>
                          </a:solidFill>
                          <a:latin typeface="Figtree" pitchFamily="2" charset="0"/>
                          <a:cs typeface="Teko Regular" panose="02000000000000000000" pitchFamily="2" charset="0"/>
                        </a:rPr>
                        <a:t>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487249524"/>
                  </a:ext>
                </a:extLst>
              </a:tr>
              <a:tr h="197816">
                <a:tc vMerge="1">
                  <a:txBody>
                    <a:bodyPr/>
                    <a:lstStyle/>
                    <a:p>
                      <a:pPr lvl="0">
                        <a:buNone/>
                      </a:pPr>
                      <a:endParaRPr lang="en-US" sz="700" b="0">
                        <a:solidFill>
                          <a:schemeClr val="bg2">
                            <a:lumMod val="25000"/>
                          </a:schemeClr>
                        </a:solidFill>
                        <a:latin typeface="+mn-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TW" sz="700" b="0" i="0" u="none" strike="noStrike" noProof="0" dirty="0">
                          <a:solidFill>
                            <a:schemeClr val="tx1"/>
                          </a:solidFill>
                          <a:latin typeface="+mj-lt"/>
                        </a:rPr>
                        <a:t>3.5" Drive Bay / 2.5" Drive Bay(or SSD)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TW" sz="700" b="0" i="0" u="none" strike="noStrike" noProof="0" dirty="0">
                          <a:solidFill>
                            <a:schemeClr val="tx1"/>
                          </a:solidFill>
                          <a:latin typeface="Figtree" pitchFamily="2" charset="0"/>
                        </a:rPr>
                        <a:t>HDD(44.45mm)*1 or SSD*2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732689063"/>
                  </a:ext>
                </a:extLst>
              </a:tr>
              <a:tr h="410848">
                <a:tc>
                  <a:txBody>
                    <a:bodyPr/>
                    <a:lstStyle/>
                    <a:p>
                      <a:pPr lvl="0">
                        <a:buNone/>
                      </a:pPr>
                      <a:r>
                        <a:rPr lang="en-US" sz="700" b="0">
                          <a:solidFill>
                            <a:schemeClr val="tx1"/>
                          </a:solidFill>
                          <a:latin typeface="+mj-lt"/>
                          <a:cs typeface="Teko Regular" panose="02000000000000000000" pitchFamily="2" charset="0"/>
                        </a:rPr>
                        <a:t>Preinstalled Drive bay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TW" sz="700" b="0" i="0" u="none" strike="noStrike" noProof="0" dirty="0">
                          <a:solidFill>
                            <a:schemeClr val="tx1"/>
                          </a:solidFill>
                          <a:latin typeface="+mj-lt"/>
                        </a:rPr>
                        <a:t>3.5" Drive Bay (remark </a:t>
                      </a:r>
                      <a:r>
                        <a:rPr lang="en-US" altLang="zh-TW" sz="700" b="0" i="0" u="none" strike="noStrike" noProof="0" dirty="0" err="1">
                          <a:solidFill>
                            <a:schemeClr val="tx1"/>
                          </a:solidFill>
                          <a:latin typeface="+mj-lt"/>
                        </a:rPr>
                        <a:t>Toolfree</a:t>
                      </a:r>
                      <a:r>
                        <a:rPr lang="en-US" altLang="zh-TW" sz="700" b="0" i="0" u="none" strike="noStrike" noProof="0" dirty="0">
                          <a:solidFill>
                            <a:schemeClr val="tx1"/>
                          </a:solidFill>
                          <a:latin typeface="+mj-lt"/>
                        </a:rPr>
                        <a:t> quantity) / 2.5" Drive Bay(or SSD)(remark </a:t>
                      </a:r>
                      <a:r>
                        <a:rPr lang="en-US" altLang="zh-TW" sz="700" b="0" i="0" u="none" strike="noStrike" noProof="0" dirty="0" err="1">
                          <a:solidFill>
                            <a:schemeClr val="tx1"/>
                          </a:solidFill>
                          <a:latin typeface="+mj-lt"/>
                        </a:rPr>
                        <a:t>Toolfree</a:t>
                      </a:r>
                      <a:r>
                        <a:rPr lang="en-US" altLang="zh-TW" sz="700" b="0" i="0" u="none" strike="noStrike" noProof="0" dirty="0">
                          <a:solidFill>
                            <a:schemeClr val="tx1"/>
                          </a:solidFill>
                          <a:latin typeface="+mj-lt"/>
                        </a:rPr>
                        <a:t> quantity)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TW" sz="700" b="0" i="0" u="none" strike="noStrike" noProof="0">
                          <a:solidFill>
                            <a:schemeClr val="tx1"/>
                          </a:solidFill>
                          <a:latin typeface="Figtree" pitchFamily="2" charset="0"/>
                        </a:rPr>
                        <a:t>HDD(44.45mm)*1 or SSD*2</a:t>
                      </a:r>
                      <a:endParaRPr lang="en-US" altLang="zh-TW" sz="700" b="0" i="0" u="none" strike="noStrike" noProof="0" dirty="0">
                        <a:solidFill>
                          <a:schemeClr val="tx1"/>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255326973"/>
                  </a:ext>
                </a:extLst>
              </a:tr>
              <a:tr h="304332">
                <a:tc rowSpan="2">
                  <a:txBody>
                    <a:bodyPr/>
                    <a:lstStyle/>
                    <a:p>
                      <a:pPr lvl="0">
                        <a:buNone/>
                      </a:pPr>
                      <a:r>
                        <a:rPr lang="en-US" altLang="zh-TW" sz="700" b="0" i="0" u="none" strike="noStrike" noProof="0">
                          <a:solidFill>
                            <a:schemeClr val="bg2">
                              <a:lumMod val="25000"/>
                            </a:schemeClr>
                          </a:solidFill>
                          <a:latin typeface="+mj-lt"/>
                        </a:rPr>
                        <a:t>I/O Panel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lvl="0">
                        <a:buNone/>
                      </a:pPr>
                      <a:r>
                        <a:rPr lang="en-US" altLang="zh-TW" sz="700" b="0" i="0" u="none" strike="noStrike" noProof="0">
                          <a:solidFill>
                            <a:schemeClr val="bg2">
                              <a:lumMod val="25000"/>
                            </a:schemeClr>
                          </a:solidFill>
                          <a:latin typeface="+mj-lt"/>
                        </a:rPr>
                        <a:t>USB Ports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lvl="0">
                        <a:buNone/>
                      </a:pPr>
                      <a:r>
                        <a:rPr lang="en-US" sz="700" baseline="0">
                          <a:solidFill>
                            <a:schemeClr val="bg2">
                              <a:lumMod val="25000"/>
                            </a:schemeClr>
                          </a:solidFill>
                          <a:latin typeface="Figtree" pitchFamily="2" charset="0"/>
                          <a:cs typeface="Teko Regular" panose="02000000000000000000" pitchFamily="2" charset="0"/>
                        </a:rPr>
                        <a:t>2x USB 3.2 Gen 1 Type-A</a:t>
                      </a:r>
                      <a:r>
                        <a:rPr lang="zh-TW" altLang="en-US" sz="700" baseline="0">
                          <a:solidFill>
                            <a:schemeClr val="bg2">
                              <a:lumMod val="25000"/>
                            </a:schemeClr>
                          </a:solidFill>
                          <a:latin typeface="Figtree" pitchFamily="2" charset="0"/>
                          <a:cs typeface="Teko Regular" panose="02000000000000000000" pitchFamily="2" charset="0"/>
                        </a:rPr>
                        <a:t> </a:t>
                      </a:r>
                      <a:r>
                        <a:rPr lang="en-US" altLang="zh-TW" sz="700" baseline="0">
                          <a:solidFill>
                            <a:schemeClr val="bg2">
                              <a:lumMod val="25000"/>
                            </a:schemeClr>
                          </a:solidFill>
                          <a:latin typeface="Figtree" pitchFamily="2" charset="0"/>
                          <a:cs typeface="Teko Regular" panose="02000000000000000000" pitchFamily="2" charset="0"/>
                        </a:rPr>
                        <a:t>5G</a:t>
                      </a:r>
                      <a:br>
                        <a:rPr lang="en-US" sz="700" baseline="0">
                          <a:solidFill>
                            <a:schemeClr val="bg2">
                              <a:lumMod val="25000"/>
                            </a:schemeClr>
                          </a:solidFill>
                          <a:latin typeface="Figtree" pitchFamily="2" charset="0"/>
                          <a:cs typeface="Teko Regular" panose="02000000000000000000" pitchFamily="2" charset="0"/>
                        </a:rPr>
                      </a:br>
                      <a:r>
                        <a:rPr lang="en-US" sz="700" baseline="0">
                          <a:solidFill>
                            <a:schemeClr val="bg2">
                              <a:lumMod val="25000"/>
                            </a:schemeClr>
                          </a:solidFill>
                          <a:latin typeface="Figtree" pitchFamily="2" charset="0"/>
                          <a:cs typeface="Teko Regular" panose="02000000000000000000" pitchFamily="2" charset="0"/>
                        </a:rPr>
                        <a:t>1x USB 4.0 Gen 2x2 Type-C 20G</a:t>
                      </a:r>
                      <a:endParaRPr lang="en-US" altLang="zh-TW" sz="700" b="0" i="0" u="none" strike="noStrike" noProof="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357860479"/>
                  </a:ext>
                </a:extLst>
              </a:tr>
              <a:tr h="197816">
                <a:tc vMerge="1">
                  <a:txBody>
                    <a:bodyPr/>
                    <a:lstStyle/>
                    <a:p>
                      <a:pPr lvl="0">
                        <a:buNone/>
                      </a:pPr>
                      <a:endParaRPr lang="zh-TW" altLang="en-US" sz="700" b="0">
                        <a:solidFill>
                          <a:schemeClr val="bg2">
                            <a:lumMod val="25000"/>
                          </a:schemeClr>
                        </a:solidFill>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lvl="0">
                        <a:buNone/>
                      </a:pPr>
                      <a:r>
                        <a:rPr lang="en-US" altLang="zh-TW" sz="700" b="0">
                          <a:solidFill>
                            <a:schemeClr val="bg2">
                              <a:lumMod val="25000"/>
                            </a:schemeClr>
                          </a:solidFill>
                          <a:latin typeface="+mj-lt"/>
                        </a:rPr>
                        <a:t>Audio In / Out</a:t>
                      </a:r>
                      <a:endParaRPr lang="zh-TW" altLang="en-US" sz="700" b="0">
                        <a:solidFill>
                          <a:schemeClr val="bg2">
                            <a:lumMod val="25000"/>
                          </a:schemeClr>
                        </a:solidFill>
                        <a:latin typeface="+mj-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lvl="0">
                        <a:buNone/>
                      </a:pPr>
                      <a:r>
                        <a:rPr lang="en-US" sz="700" baseline="0">
                          <a:solidFill>
                            <a:schemeClr val="bg2">
                              <a:lumMod val="25000"/>
                            </a:schemeClr>
                          </a:solidFill>
                          <a:latin typeface="Figtree" pitchFamily="2" charset="0"/>
                          <a:cs typeface="Teko Regular" panose="02000000000000000000" pitchFamily="2" charset="0"/>
                        </a:rPr>
                        <a:t>1x 3.5mm Headset Jack (</a:t>
                      </a:r>
                      <a:r>
                        <a:rPr lang="en-US" sz="700" baseline="0" err="1">
                          <a:solidFill>
                            <a:schemeClr val="bg2">
                              <a:lumMod val="25000"/>
                            </a:schemeClr>
                          </a:solidFill>
                          <a:latin typeface="Figtree" pitchFamily="2" charset="0"/>
                          <a:cs typeface="Teko Regular" panose="02000000000000000000" pitchFamily="2" charset="0"/>
                        </a:rPr>
                        <a:t>Audio+Mic</a:t>
                      </a:r>
                      <a:r>
                        <a:rPr lang="en-US" sz="700" baseline="0">
                          <a:solidFill>
                            <a:schemeClr val="bg2">
                              <a:lumMod val="25000"/>
                            </a:schemeClr>
                          </a:solidFill>
                          <a:latin typeface="Figtree" pitchFamily="2" charset="0"/>
                          <a:cs typeface="Teko Regular" panose="02000000000000000000" pitchFamily="2" charset="0"/>
                        </a:rPr>
                        <a:t>)</a:t>
                      </a:r>
                      <a:endParaRPr lang="zh-TW" altLang="en-US" sz="700" b="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282945672"/>
                  </a:ext>
                </a:extLst>
              </a:tr>
              <a:tr h="197816">
                <a:tc row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mj-lt"/>
                          <a:cs typeface="+mn-cs"/>
                        </a:rPr>
                        <a:t>Fans Support</a:t>
                      </a:r>
                      <a:endParaRPr kumimoji="0" lang="zh-TW" altLang="en-US" sz="700" b="0" i="0" u="none" strike="noStrike" kern="1200" cap="none" spc="0" normalizeH="0" baseline="0" noProof="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mj-lt"/>
                          <a:cs typeface="+mn-cs"/>
                        </a:rPr>
                        <a:t>Top</a:t>
                      </a:r>
                      <a:endParaRPr kumimoji="0" lang="zh-TW" altLang="en-US" sz="700" b="0" i="0" u="none" strike="noStrike" kern="1200" cap="none" spc="0" normalizeH="0" baseline="0" noProof="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Figtree" pitchFamily="2" charset="0"/>
                          <a:cs typeface="+mn-cs"/>
                        </a:rPr>
                        <a:t>6x 120mm, 2x 140mm,  2x 180mm, 2x 200mm</a:t>
                      </a:r>
                      <a:endParaRPr kumimoji="0" lang="zh-TW" altLang="en-US" sz="700" b="0" i="0" u="none" strike="noStrike" kern="1200" cap="none" spc="0" normalizeH="0" baseline="0" noProof="0">
                        <a:ln>
                          <a:noFill/>
                        </a:ln>
                        <a:solidFill>
                          <a:schemeClr val="bg2">
                            <a:lumMod val="25000"/>
                          </a:schemeClr>
                        </a:solidFill>
                        <a:effectLst/>
                        <a:uLnTx/>
                        <a:uFillTx/>
                        <a:latin typeface="Figtree"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1390188375"/>
                  </a:ext>
                </a:extLst>
              </a:tr>
              <a:tr h="197816">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TW" altLang="en-US" sz="700" b="0" i="0" u="none" strike="noStrike" kern="1200" cap="none" spc="0" normalizeH="0" baseline="0" noProof="0">
                        <a:ln>
                          <a:noFill/>
                        </a:ln>
                        <a:solidFill>
                          <a:schemeClr val="bg2">
                            <a:lumMod val="25000"/>
                          </a:schemeClr>
                        </a:solidFill>
                        <a:effectLst/>
                        <a:uLnTx/>
                        <a:uFillTx/>
                        <a:latin typeface="+mn-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mj-lt"/>
                          <a:cs typeface="+mn-cs"/>
                        </a:rPr>
                        <a:t>Bottom</a:t>
                      </a:r>
                      <a:endParaRPr kumimoji="0" lang="zh-TW" altLang="en-US" sz="700" b="0" i="0" u="none" strike="noStrike" kern="1200" cap="none" spc="0" normalizeH="0" baseline="0" noProof="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Figtree" pitchFamily="2" charset="0"/>
                          <a:cs typeface="+mn-cs"/>
                        </a:rPr>
                        <a:t>6x 120mm, 2x 140mm,  2x 180mm, 2x 200mm</a:t>
                      </a:r>
                      <a:endParaRPr kumimoji="0" lang="zh-TW" altLang="en-US" sz="700" b="0" i="0" u="none" strike="noStrike" kern="1200" cap="none" spc="0" normalizeH="0" baseline="0" noProof="0">
                        <a:ln>
                          <a:noFill/>
                        </a:ln>
                        <a:solidFill>
                          <a:schemeClr val="bg2">
                            <a:lumMod val="25000"/>
                          </a:schemeClr>
                        </a:solidFill>
                        <a:effectLst/>
                        <a:uLnTx/>
                        <a:uFillTx/>
                        <a:latin typeface="Figtree"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1623320700"/>
                  </a:ext>
                </a:extLst>
              </a:tr>
              <a:tr h="197816">
                <a:tc row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mj-lt"/>
                          <a:cs typeface="+mn-cs"/>
                        </a:rPr>
                        <a:t>Radiator Support</a:t>
                      </a:r>
                      <a:endParaRPr kumimoji="0" lang="zh-TW" altLang="en-US" sz="700" b="0" i="0" u="none" strike="noStrike" kern="1200" cap="none" spc="0" normalizeH="0" baseline="0" noProof="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mj-lt"/>
                          <a:cs typeface="+mn-cs"/>
                        </a:rPr>
                        <a:t>Top</a:t>
                      </a:r>
                      <a:endParaRPr kumimoji="0" lang="zh-TW" altLang="en-US" sz="700" b="0" i="0" u="none" strike="noStrike" kern="1200" cap="none" spc="0" normalizeH="0" baseline="0" noProof="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Figtree"/>
                          <a:cs typeface="+mn-cs"/>
                        </a:rPr>
                        <a:t>120 / 140 / 240 / 280 / 360 mm (m</a:t>
                      </a:r>
                      <a:r>
                        <a:rPr lang="en-US" sz="700"/>
                        <a:t>aximum thickness clearance 75mm</a:t>
                      </a:r>
                      <a:r>
                        <a:rPr kumimoji="0" lang="en-US" sz="700" b="0" i="0" u="none" strike="noStrike" kern="1200" cap="none" spc="0" normalizeH="0" baseline="0" noProof="0">
                          <a:ln>
                            <a:noFill/>
                          </a:ln>
                          <a:solidFill>
                            <a:schemeClr val="bg2">
                              <a:lumMod val="25000"/>
                            </a:schemeClr>
                          </a:solidFill>
                          <a:effectLst/>
                          <a:uLnTx/>
                          <a:uFillTx/>
                          <a:latin typeface="Figtree"/>
                          <a:cs typeface="+mn-cs"/>
                        </a:rPr>
                        <a:t>)</a:t>
                      </a:r>
                      <a:endParaRPr lang="en-US" sz="700">
                        <a:latin typeface="Figtree"/>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2050504870"/>
                  </a:ext>
                </a:extLst>
              </a:tr>
              <a:tr h="197816">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zh-TW" altLang="en-US" sz="700" b="0">
                        <a:solidFill>
                          <a:schemeClr val="bg2">
                            <a:lumMod val="25000"/>
                          </a:schemeClr>
                        </a:solidFill>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TW" sz="700" b="0">
                          <a:solidFill>
                            <a:schemeClr val="bg2">
                              <a:lumMod val="25000"/>
                            </a:schemeClr>
                          </a:solidFill>
                          <a:latin typeface="+mj-lt"/>
                        </a:rPr>
                        <a:t>Bottom</a:t>
                      </a:r>
                      <a:endParaRPr lang="zh-TW" altLang="en-US" sz="700" b="0">
                        <a:solidFill>
                          <a:schemeClr val="bg2">
                            <a:lumMod val="25000"/>
                          </a:schemeClr>
                        </a:solidFill>
                        <a:latin typeface="+mj-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Figtree"/>
                          <a:cs typeface="+mn-cs"/>
                        </a:rPr>
                        <a:t>120 / 140 / 240 / 280 / 360 mm (m</a:t>
                      </a:r>
                      <a:r>
                        <a:rPr lang="en-US" sz="700" err="1"/>
                        <a:t>aximum</a:t>
                      </a:r>
                      <a:r>
                        <a:rPr lang="en-US" sz="700"/>
                        <a:t> thickness clearance 75mm</a:t>
                      </a:r>
                      <a:r>
                        <a:rPr kumimoji="0" lang="en-US" sz="700" b="0" i="0" u="none" strike="noStrike" kern="1200" cap="none" spc="0" normalizeH="0" baseline="0" noProof="0">
                          <a:ln>
                            <a:noFill/>
                          </a:ln>
                          <a:solidFill>
                            <a:schemeClr val="bg2">
                              <a:lumMod val="25000"/>
                            </a:schemeClr>
                          </a:solidFill>
                          <a:effectLst/>
                          <a:uLnTx/>
                          <a:uFillTx/>
                          <a:latin typeface="Figtree"/>
                          <a:cs typeface="+mn-cs"/>
                        </a:rPr>
                        <a:t>)</a:t>
                      </a:r>
                      <a:endParaRPr kumimoji="0" lang="zh-TW" altLang="en-US" sz="700" b="0" i="0" u="none" strike="noStrike" kern="1200" cap="none" spc="0" normalizeH="0" baseline="0" noProof="0">
                        <a:ln>
                          <a:noFill/>
                        </a:ln>
                        <a:solidFill>
                          <a:schemeClr val="bg2">
                            <a:lumMod val="25000"/>
                          </a:schemeClr>
                        </a:solidFill>
                        <a:effectLst/>
                        <a:uLnTx/>
                        <a:uFillTx/>
                        <a:latin typeface="Figtree"/>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281093981"/>
                  </a:ext>
                </a:extLst>
              </a:tr>
              <a:tr h="19781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mj-lt"/>
                          <a:cs typeface="+mn-cs"/>
                        </a:rPr>
                        <a:t>Dust Filters</a:t>
                      </a:r>
                      <a:endParaRPr kumimoji="0" lang="zh-TW" altLang="en-US" sz="700" b="0" i="0" u="none" strike="noStrike" kern="1200" cap="none" spc="0" normalizeH="0" baseline="0" noProof="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mj-lt"/>
                          <a:cs typeface="+mn-cs"/>
                        </a:rPr>
                        <a:t>Removable Filters</a:t>
                      </a:r>
                      <a:endParaRPr kumimoji="0" lang="zh-TW" altLang="en-US" sz="700" b="0" i="0" u="none" strike="noStrike" kern="1200" cap="none" spc="0" normalizeH="0" baseline="0" noProof="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Figtree" pitchFamily="2" charset="0"/>
                          <a:cs typeface="+mn-cs"/>
                        </a:rPr>
                        <a:t>Mesh Only</a:t>
                      </a:r>
                      <a:endParaRPr kumimoji="0" lang="zh-TW" altLang="en-US" sz="700" b="0" i="0" u="none" strike="noStrike" kern="1200" cap="none" spc="0" normalizeH="0" baseline="0" noProof="0">
                        <a:ln>
                          <a:noFill/>
                        </a:ln>
                        <a:solidFill>
                          <a:schemeClr val="bg2">
                            <a:lumMod val="25000"/>
                          </a:schemeClr>
                        </a:solidFill>
                        <a:effectLst/>
                        <a:uLnTx/>
                        <a:uFillTx/>
                        <a:latin typeface="Figtree"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4270797029"/>
                  </a:ext>
                </a:extLst>
              </a:tr>
              <a:tr h="197816">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mj-lt"/>
                          <a:cs typeface="+mn-cs"/>
                        </a:rPr>
                        <a:t>Other electronic components</a:t>
                      </a:r>
                      <a:endParaRPr kumimoji="0" lang="zh-TW" altLang="en-US" sz="700" b="0" i="0" u="none" strike="noStrike" kern="1200" cap="none" spc="0" normalizeH="0" baseline="0" noProof="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h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TW" altLang="en-US" sz="700" b="0" i="0" u="none" strike="noStrike" kern="1200" cap="none" spc="0" normalizeH="0" baseline="0" noProof="0">
                        <a:ln>
                          <a:noFill/>
                        </a:ln>
                        <a:solidFill>
                          <a:schemeClr val="bg2">
                            <a:lumMod val="25000"/>
                          </a:schemeClr>
                        </a:solidFill>
                        <a:effectLst/>
                        <a:uLnTx/>
                        <a:uFillTx/>
                        <a:latin typeface="Figtree"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Figtree" pitchFamily="2" charset="0"/>
                          <a:cs typeface="+mn-cs"/>
                        </a:rPr>
                        <a:t>1x PCI-e 5.0 Riser</a:t>
                      </a:r>
                      <a:r>
                        <a:rPr kumimoji="0" lang="zh-TW" altLang="en-US" sz="700" b="0" i="0" u="none" strike="noStrike" kern="1200" cap="none" spc="0" normalizeH="0" baseline="0" noProof="0">
                          <a:ln>
                            <a:noFill/>
                          </a:ln>
                          <a:solidFill>
                            <a:schemeClr val="bg2">
                              <a:lumMod val="25000"/>
                            </a:schemeClr>
                          </a:solidFill>
                          <a:effectLst/>
                          <a:uLnTx/>
                          <a:uFillTx/>
                          <a:latin typeface="Figtree" pitchFamily="2" charset="0"/>
                          <a:cs typeface="+mn-cs"/>
                        </a:rPr>
                        <a:t> </a:t>
                      </a:r>
                      <a:r>
                        <a:rPr kumimoji="0" lang="en-US" altLang="zh-TW" sz="700" b="0" i="0" u="none" strike="noStrike" kern="1200" cap="none" spc="0" normalizeH="0" baseline="0" noProof="0">
                          <a:ln>
                            <a:noFill/>
                          </a:ln>
                          <a:solidFill>
                            <a:schemeClr val="bg2">
                              <a:lumMod val="25000"/>
                            </a:schemeClr>
                          </a:solidFill>
                          <a:effectLst/>
                          <a:uLnTx/>
                          <a:uFillTx/>
                          <a:latin typeface="Figtree" pitchFamily="2" charset="0"/>
                          <a:cs typeface="+mn-cs"/>
                        </a:rPr>
                        <a:t>Cable / 2x ARGB spotlight</a:t>
                      </a:r>
                      <a:endParaRPr kumimoji="0" lang="zh-TW" altLang="en-US" sz="700" b="0" i="0" u="none" strike="noStrike" kern="1200" cap="none" spc="0" normalizeH="0" baseline="0" noProof="0">
                        <a:ln>
                          <a:noFill/>
                        </a:ln>
                        <a:solidFill>
                          <a:schemeClr val="bg2">
                            <a:lumMod val="25000"/>
                          </a:schemeClr>
                        </a:solidFill>
                        <a:effectLst/>
                        <a:uLnTx/>
                        <a:uFillTx/>
                        <a:latin typeface="Figtree"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2256404861"/>
                  </a:ext>
                </a:extLst>
              </a:tr>
              <a:tr h="197816">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kern="1200" baseline="0">
                          <a:solidFill>
                            <a:schemeClr val="bg2">
                              <a:lumMod val="25000"/>
                            </a:schemeClr>
                          </a:solidFill>
                          <a:latin typeface="+mj-lt"/>
                          <a:ea typeface="+mn-ea"/>
                          <a:cs typeface="Teko Regular" panose="02000000000000000000" pitchFamily="2" charset="0"/>
                        </a:rPr>
                        <a:t>Maximum Dimensions for Front Collectibles Display (H x W x 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hMerge="1">
                  <a:txBody>
                    <a:bodyPr/>
                    <a:lstStyle/>
                    <a:p>
                      <a:endParaRPr lang="en-US"/>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Figtree" pitchFamily="2" charset="0"/>
                          <a:cs typeface="+mn-cs"/>
                        </a:rPr>
                        <a:t>360 x 220 x 118 mm</a:t>
                      </a:r>
                      <a:endParaRPr kumimoji="0" lang="zh-TW" altLang="en-US" sz="700" b="0" i="0" u="none" strike="noStrike" kern="1200" cap="none" spc="0" normalizeH="0" baseline="0" noProof="0">
                        <a:ln>
                          <a:noFill/>
                        </a:ln>
                        <a:solidFill>
                          <a:schemeClr val="bg2">
                            <a:lumMod val="25000"/>
                          </a:schemeClr>
                        </a:solidFill>
                        <a:effectLst/>
                        <a:uLnTx/>
                        <a:uFillTx/>
                        <a:latin typeface="Figtree"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4186443967"/>
                  </a:ext>
                </a:extLst>
              </a:tr>
              <a:tr h="0">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mj-lt"/>
                          <a:cs typeface="+mn-cs"/>
                        </a:rPr>
                        <a:t>DIY tank &amp; Pump support</a:t>
                      </a:r>
                      <a:endParaRPr kumimoji="0" lang="zh-TW" altLang="en-US" sz="700" b="0" i="0" u="none" strike="noStrike" kern="1200" cap="none" spc="0" normalizeH="0" baseline="0" noProof="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hMerge="1">
                  <a:txBody>
                    <a:bodyPr/>
                    <a:lstStyle/>
                    <a:p>
                      <a:endParaRPr lang="en-US"/>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Figtree" pitchFamily="2" charset="0"/>
                          <a:cs typeface="+mn-cs"/>
                        </a:rPr>
                        <a:t>Yes (with right side tank &amp; pump bracket)</a:t>
                      </a:r>
                      <a:endParaRPr kumimoji="0" lang="zh-TW" altLang="en-US" sz="700" b="0" i="0" u="none" strike="noStrike" kern="1200" cap="none" spc="0" normalizeH="0" baseline="0" noProof="0">
                        <a:ln>
                          <a:noFill/>
                        </a:ln>
                        <a:solidFill>
                          <a:schemeClr val="bg2">
                            <a:lumMod val="25000"/>
                          </a:schemeClr>
                        </a:solidFill>
                        <a:effectLst/>
                        <a:uLnTx/>
                        <a:uFillTx/>
                        <a:latin typeface="Figtree"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975766778"/>
                  </a:ext>
                </a:extLst>
              </a:tr>
              <a:tr h="0">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mj-lt"/>
                          <a:cs typeface="+mn-cs"/>
                        </a:rPr>
                        <a:t>Toolbox</a:t>
                      </a:r>
                      <a:endParaRPr kumimoji="0" lang="zh-TW" altLang="en-US" sz="700" b="0" i="0" u="none" strike="noStrike" kern="1200" cap="none" spc="0" normalizeH="0" baseline="0" noProof="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hMerge="1">
                  <a:txBody>
                    <a:bodyPr/>
                    <a:lstStyle/>
                    <a:p>
                      <a:endParaRPr lang="en-US"/>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Figtree" pitchFamily="2" charset="0"/>
                          <a:cs typeface="+mn-cs"/>
                        </a:rPr>
                        <a:t>Yes</a:t>
                      </a:r>
                      <a:endParaRPr kumimoji="0" lang="zh-TW" altLang="en-US" sz="700" b="0" i="0" u="none" strike="noStrike" kern="1200" cap="none" spc="0" normalizeH="0" baseline="0" noProof="0">
                        <a:ln>
                          <a:noFill/>
                        </a:ln>
                        <a:solidFill>
                          <a:schemeClr val="bg2">
                            <a:lumMod val="25000"/>
                          </a:schemeClr>
                        </a:solidFill>
                        <a:effectLst/>
                        <a:uLnTx/>
                        <a:uFillTx/>
                        <a:latin typeface="Figtree"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316885043"/>
                  </a:ext>
                </a:extLst>
              </a:tr>
              <a:tr h="197816">
                <a:tc rowSpan="3">
                  <a:txBody>
                    <a:bodyPr/>
                    <a:lstStyle/>
                    <a:p>
                      <a:pPr marL="0" marR="0" lvl="0" indent="0" algn="l" rtl="0" eaLnBrk="1" fontAlgn="auto" latinLnBrk="0" hangingPunct="1">
                        <a:lnSpc>
                          <a:spcPct val="100000"/>
                        </a:lnSpc>
                        <a:spcBef>
                          <a:spcPts val="0"/>
                        </a:spcBef>
                        <a:spcAft>
                          <a:spcPts val="0"/>
                        </a:spcAft>
                        <a:buClrTx/>
                        <a:buSzTx/>
                        <a:buFontTx/>
                        <a:buNone/>
                      </a:pPr>
                      <a:r>
                        <a:rPr kumimoji="0" lang="en-US" altLang="zh-TW" sz="700" b="0" i="0" u="none" strike="noStrike" kern="1200" cap="none" spc="0" normalizeH="0" baseline="0" noProof="0">
                          <a:ln>
                            <a:noFill/>
                          </a:ln>
                          <a:solidFill>
                            <a:schemeClr val="bg2">
                              <a:lumMod val="25000"/>
                            </a:schemeClr>
                          </a:solidFill>
                          <a:effectLst/>
                          <a:uLnTx/>
                          <a:uFillTx/>
                          <a:latin typeface="+mj-lt"/>
                          <a:cs typeface="+mn-cs"/>
                        </a:rPr>
                        <a:t>Clearances</a:t>
                      </a:r>
                      <a:endParaRPr kumimoji="0" lang="zh-TW" altLang="en-US" sz="700" b="0" i="0" u="none" strike="noStrike" kern="1200" cap="none" spc="0" normalizeH="0" baseline="0" noProof="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kumimoji="0" lang="en-US" altLang="zh-TW" sz="700" b="0" i="0" u="none" strike="noStrike" kern="1200" cap="none" spc="0" normalizeH="0" baseline="0" noProof="0">
                          <a:ln>
                            <a:noFill/>
                          </a:ln>
                          <a:solidFill>
                            <a:schemeClr val="bg2">
                              <a:lumMod val="25000"/>
                            </a:schemeClr>
                          </a:solidFill>
                          <a:effectLst/>
                          <a:uLnTx/>
                          <a:uFillTx/>
                          <a:latin typeface="+mj-lt"/>
                          <a:cs typeface="+mn-cs"/>
                        </a:rPr>
                        <a:t>CPU Cooler</a:t>
                      </a:r>
                      <a:endParaRPr kumimoji="0" lang="zh-TW" altLang="en-US" sz="700" b="0" i="0" u="none" strike="noStrike" kern="1200" cap="none" spc="0" normalizeH="0" baseline="0" noProof="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kumimoji="0" lang="en-US" altLang="zh-TW" sz="700" b="0" i="0" u="none" strike="noStrike" kern="1200" cap="none" spc="0" normalizeH="0" baseline="0" noProof="0">
                          <a:ln>
                            <a:noFill/>
                          </a:ln>
                          <a:solidFill>
                            <a:schemeClr val="bg2">
                              <a:lumMod val="25000"/>
                            </a:schemeClr>
                          </a:solidFill>
                          <a:effectLst/>
                          <a:uLnTx/>
                          <a:uFillTx/>
                          <a:latin typeface="Figtree" pitchFamily="2" charset="0"/>
                          <a:cs typeface="+mn-cs"/>
                        </a:rPr>
                        <a:t>145 mm</a:t>
                      </a:r>
                      <a:endParaRPr kumimoji="0" lang="zh-TW" altLang="en-US" sz="700" b="0" i="0" u="none" strike="noStrike" kern="1200" cap="none" spc="0" normalizeH="0" baseline="0" noProof="0">
                        <a:ln>
                          <a:noFill/>
                        </a:ln>
                        <a:solidFill>
                          <a:schemeClr val="bg2">
                            <a:lumMod val="25000"/>
                          </a:schemeClr>
                        </a:solidFill>
                        <a:effectLst/>
                        <a:uLnTx/>
                        <a:uFillTx/>
                        <a:latin typeface="Figtree"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742591858"/>
                  </a:ext>
                </a:extLst>
              </a:tr>
              <a:tr h="197816">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TW" altLang="en-US" sz="700" b="0" i="0" u="none" strike="noStrike" kern="1200" cap="none" spc="0" normalizeH="0" baseline="0" noProof="0">
                        <a:ln>
                          <a:noFill/>
                        </a:ln>
                        <a:solidFill>
                          <a:schemeClr val="bg2">
                            <a:lumMod val="25000"/>
                          </a:schemeClr>
                        </a:solidFill>
                        <a:effectLst/>
                        <a:uLnTx/>
                        <a:uFillTx/>
                        <a:latin typeface="+mn-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mj-lt"/>
                          <a:cs typeface="+mn-cs"/>
                        </a:rPr>
                        <a:t>Power Supply</a:t>
                      </a:r>
                      <a:endParaRPr kumimoji="0" lang="zh-TW" altLang="en-US" sz="700" b="0" i="0" u="none" strike="noStrike" kern="1200" cap="none" spc="0" normalizeH="0" baseline="0" noProof="0">
                        <a:ln>
                          <a:noFill/>
                        </a:ln>
                        <a:solidFill>
                          <a:schemeClr val="bg2">
                            <a:lumMod val="25000"/>
                          </a:schemeClr>
                        </a:solidFill>
                        <a:effectLst/>
                        <a:uLnTx/>
                        <a:uFillTx/>
                        <a:latin typeface="+mj-lt"/>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TW" sz="700" b="0" i="0" u="none" strike="noStrike" kern="1200" cap="none" spc="0" normalizeH="0" baseline="0" noProof="0">
                          <a:ln>
                            <a:noFill/>
                          </a:ln>
                          <a:solidFill>
                            <a:schemeClr val="bg2">
                              <a:lumMod val="25000"/>
                            </a:schemeClr>
                          </a:solidFill>
                          <a:effectLst/>
                          <a:uLnTx/>
                          <a:uFillTx/>
                          <a:latin typeface="Figtree" pitchFamily="2" charset="0"/>
                          <a:cs typeface="+mn-cs"/>
                        </a:rPr>
                        <a:t>210 mm </a:t>
                      </a:r>
                      <a:endParaRPr kumimoji="0" lang="zh-TW" altLang="en-US" sz="700" b="0" i="0" u="none" strike="noStrike" kern="1200" cap="none" spc="0" normalizeH="0" baseline="0" noProof="0">
                        <a:ln>
                          <a:noFill/>
                        </a:ln>
                        <a:solidFill>
                          <a:schemeClr val="bg2">
                            <a:lumMod val="25000"/>
                          </a:schemeClr>
                        </a:solidFill>
                        <a:effectLst/>
                        <a:uLnTx/>
                        <a:uFillTx/>
                        <a:latin typeface="Figtree" pitchFamily="2" charset="0"/>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1574235572"/>
                  </a:ext>
                </a:extLst>
              </a:tr>
              <a:tr h="197816">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zh-TW" sz="700" b="0">
                        <a:solidFill>
                          <a:schemeClr val="bg2">
                            <a:lumMod val="25000"/>
                          </a:schemeClr>
                        </a:solidFill>
                        <a:latin typeface="+mn-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TW" sz="700" b="0">
                          <a:solidFill>
                            <a:schemeClr val="bg2">
                              <a:lumMod val="25000"/>
                            </a:schemeClr>
                          </a:solidFill>
                          <a:latin typeface="+mj-lt"/>
                          <a:cs typeface="Teko Regular" panose="02000000000000000000" pitchFamily="2" charset="0"/>
                        </a:rPr>
                        <a:t>Graphics Card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TW" sz="700" b="0">
                          <a:solidFill>
                            <a:schemeClr val="bg2">
                              <a:lumMod val="25000"/>
                            </a:schemeClr>
                          </a:solidFill>
                          <a:latin typeface="Figtree" pitchFamily="2" charset="0"/>
                          <a:cs typeface="Teko Regular" panose="02000000000000000000" pitchFamily="2" charset="0"/>
                        </a:rPr>
                        <a:t>430 mm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1929121734"/>
                  </a:ext>
                </a:extLst>
              </a:tr>
              <a:tr h="197816">
                <a:tc>
                  <a:txBody>
                    <a:bodyPr/>
                    <a:lstStyle/>
                    <a:p>
                      <a:r>
                        <a:rPr lang="en-US" sz="700" b="0">
                          <a:solidFill>
                            <a:schemeClr val="bg2">
                              <a:lumMod val="25000"/>
                            </a:schemeClr>
                          </a:solidFill>
                          <a:latin typeface="+mj-lt"/>
                          <a:cs typeface="Teko Regular" panose="02000000000000000000" pitchFamily="2" charset="0"/>
                        </a:rPr>
                        <a:t>Cable Routing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r>
                        <a:rPr lang="en-US" sz="700" b="0">
                          <a:solidFill>
                            <a:schemeClr val="bg2">
                              <a:lumMod val="25000"/>
                            </a:schemeClr>
                          </a:solidFill>
                          <a:latin typeface="+mj-lt"/>
                          <a:cs typeface="Teko Regular" panose="02000000000000000000" pitchFamily="2" charset="0"/>
                        </a:rPr>
                        <a:t>Behind MB Tray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r>
                        <a:rPr lang="en-US" sz="700" b="0">
                          <a:solidFill>
                            <a:schemeClr val="bg2">
                              <a:lumMod val="25000"/>
                            </a:schemeClr>
                          </a:solidFill>
                          <a:latin typeface="Figtree" pitchFamily="2" charset="0"/>
                          <a:cs typeface="Teko Regular" panose="02000000000000000000" pitchFamily="2" charset="0"/>
                        </a:rPr>
                        <a:t>110 mm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2656910615"/>
                  </a:ext>
                </a:extLst>
              </a:tr>
              <a:tr h="143392">
                <a:tc gridSpan="2">
                  <a:txBody>
                    <a:bodyPr/>
                    <a:lstStyle/>
                    <a:p>
                      <a:r>
                        <a:rPr lang="en-US" sz="700" b="0">
                          <a:solidFill>
                            <a:schemeClr val="bg2">
                              <a:lumMod val="25000"/>
                            </a:schemeClr>
                          </a:solidFill>
                          <a:latin typeface="+mj-lt"/>
                          <a:cs typeface="Teko Regular" panose="02000000000000000000" pitchFamily="2" charset="0"/>
                        </a:rPr>
                        <a:t>Warranty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hMerge="1">
                  <a:txBody>
                    <a:bodyPr/>
                    <a:lstStyle/>
                    <a:p>
                      <a:endParaRPr lang="en-US" sz="700" b="0">
                        <a:solidFill>
                          <a:schemeClr val="bg2">
                            <a:lumMod val="25000"/>
                          </a:schemeClr>
                        </a:solidFill>
                        <a:latin typeface="+mj-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r>
                        <a:rPr lang="en-US" sz="700" b="0" dirty="0">
                          <a:solidFill>
                            <a:schemeClr val="bg2">
                              <a:lumMod val="25000"/>
                            </a:schemeClr>
                          </a:solidFill>
                          <a:latin typeface="Figtree" pitchFamily="2" charset="0"/>
                          <a:cs typeface="Teko Regular" panose="02000000000000000000" pitchFamily="2" charset="0"/>
                        </a:rPr>
                        <a:t>2 Years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1513328713"/>
                  </a:ext>
                </a:extLst>
              </a:tr>
            </a:tbl>
          </a:graphicData>
        </a:graphic>
      </p:graphicFrame>
      <p:sp>
        <p:nvSpPr>
          <p:cNvPr id="2" name="TextBox 2">
            <a:extLst>
              <a:ext uri="{FF2B5EF4-FFF2-40B4-BE49-F238E27FC236}">
                <a16:creationId xmlns:a16="http://schemas.microsoft.com/office/drawing/2014/main" id="{3108795E-B9E2-DEBB-CCEC-928A763F8317}"/>
              </a:ext>
            </a:extLst>
          </p:cNvPr>
          <p:cNvSpPr txBox="1"/>
          <p:nvPr/>
        </p:nvSpPr>
        <p:spPr>
          <a:xfrm>
            <a:off x="3306261" y="232322"/>
            <a:ext cx="3060673" cy="184666"/>
          </a:xfrm>
          <a:prstGeom prst="rect">
            <a:avLst/>
          </a:prstGeom>
          <a:noFill/>
        </p:spPr>
        <p:txBody>
          <a:bodyPr wrap="square" lIns="91440" tIns="45720" rIns="91440" bIns="45720" rtlCol="0" anchor="t">
            <a:spAutoFit/>
          </a:bodyPr>
          <a:lstStyle/>
          <a:p>
            <a:pPr algn="r"/>
            <a:r>
              <a:rPr lang="en-US" sz="600">
                <a:solidFill>
                  <a:schemeClr val="bg1"/>
                </a:solidFill>
                <a:latin typeface="Figtree"/>
                <a:cs typeface="Teko Regular" panose="02000000000000000000" pitchFamily="2" charset="0"/>
              </a:rPr>
              <a:t>MASTERFRAME 360 PANORAMA</a:t>
            </a:r>
          </a:p>
        </p:txBody>
      </p:sp>
    </p:spTree>
    <p:extLst>
      <p:ext uri="{BB962C8B-B14F-4D97-AF65-F5344CB8AC3E}">
        <p14:creationId xmlns:p14="http://schemas.microsoft.com/office/powerpoint/2010/main" val="1314322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1394E255-BC1C-BA06-28D5-86ACD2650C61}"/>
              </a:ext>
            </a:extLst>
          </p:cNvPr>
          <p:cNvSpPr txBox="1"/>
          <p:nvPr/>
        </p:nvSpPr>
        <p:spPr>
          <a:xfrm>
            <a:off x="494781" y="971310"/>
            <a:ext cx="2473754" cy="400110"/>
          </a:xfrm>
          <a:prstGeom prst="rect">
            <a:avLst/>
          </a:prstGeom>
          <a:noFill/>
        </p:spPr>
        <p:txBody>
          <a:bodyPr wrap="none" rtlCol="0">
            <a:spAutoFit/>
          </a:bodyPr>
          <a:lstStyle/>
          <a:p>
            <a:r>
              <a:rPr lang="en-US" sz="2000">
                <a:solidFill>
                  <a:schemeClr val="accent2"/>
                </a:solidFill>
                <a:latin typeface="+mj-lt"/>
              </a:rPr>
              <a:t>SHIPPING DETAILS</a:t>
            </a:r>
          </a:p>
        </p:txBody>
      </p:sp>
      <p:sp>
        <p:nvSpPr>
          <p:cNvPr id="5" name="TextBox 2">
            <a:extLst>
              <a:ext uri="{FF2B5EF4-FFF2-40B4-BE49-F238E27FC236}">
                <a16:creationId xmlns:a16="http://schemas.microsoft.com/office/drawing/2014/main" id="{3F8D24D6-4919-4B05-848A-60E2FCA38A52}"/>
              </a:ext>
            </a:extLst>
          </p:cNvPr>
          <p:cNvSpPr txBox="1"/>
          <p:nvPr/>
        </p:nvSpPr>
        <p:spPr>
          <a:xfrm>
            <a:off x="3306261" y="232322"/>
            <a:ext cx="3060673" cy="184666"/>
          </a:xfrm>
          <a:prstGeom prst="rect">
            <a:avLst/>
          </a:prstGeom>
          <a:noFill/>
        </p:spPr>
        <p:txBody>
          <a:bodyPr wrap="square" lIns="91440" tIns="45720" rIns="91440" bIns="45720" rtlCol="0" anchor="t">
            <a:spAutoFit/>
          </a:bodyPr>
          <a:lstStyle/>
          <a:p>
            <a:pPr algn="r"/>
            <a:r>
              <a:rPr lang="en-US" sz="600">
                <a:solidFill>
                  <a:schemeClr val="bg1"/>
                </a:solidFill>
                <a:latin typeface="Figtree"/>
                <a:cs typeface="Teko Regular" panose="02000000000000000000" pitchFamily="2" charset="0"/>
              </a:rPr>
              <a:t>MASTERFRAME 360 PANORAMA</a:t>
            </a:r>
          </a:p>
        </p:txBody>
      </p:sp>
      <p:graphicFrame>
        <p:nvGraphicFramePr>
          <p:cNvPr id="3" name="Table 3">
            <a:extLst>
              <a:ext uri="{FF2B5EF4-FFF2-40B4-BE49-F238E27FC236}">
                <a16:creationId xmlns:a16="http://schemas.microsoft.com/office/drawing/2014/main" id="{5ED78D4B-98C3-BFE8-3471-C389E8CCAF19}"/>
              </a:ext>
            </a:extLst>
          </p:cNvPr>
          <p:cNvGraphicFramePr>
            <a:graphicFrameLocks noGrp="1"/>
          </p:cNvGraphicFramePr>
          <p:nvPr>
            <p:extLst>
              <p:ext uri="{D42A27DB-BD31-4B8C-83A1-F6EECF244321}">
                <p14:modId xmlns:p14="http://schemas.microsoft.com/office/powerpoint/2010/main" val="2773633438"/>
              </p:ext>
            </p:extLst>
          </p:nvPr>
        </p:nvGraphicFramePr>
        <p:xfrm>
          <a:off x="498979" y="1562492"/>
          <a:ext cx="5860042" cy="3693863"/>
        </p:xfrm>
        <a:graphic>
          <a:graphicData uri="http://schemas.openxmlformats.org/drawingml/2006/table">
            <a:tbl>
              <a:tblPr firstRow="1" bandRow="1">
                <a:tableStyleId>{2D5ABB26-0587-4C30-8999-92F81FD0307C}</a:tableStyleId>
              </a:tblPr>
              <a:tblGrid>
                <a:gridCol w="929771">
                  <a:extLst>
                    <a:ext uri="{9D8B030D-6E8A-4147-A177-3AD203B41FA5}">
                      <a16:colId xmlns:a16="http://schemas.microsoft.com/office/drawing/2014/main" val="3377389605"/>
                    </a:ext>
                  </a:extLst>
                </a:gridCol>
                <a:gridCol w="692005">
                  <a:extLst>
                    <a:ext uri="{9D8B030D-6E8A-4147-A177-3AD203B41FA5}">
                      <a16:colId xmlns:a16="http://schemas.microsoft.com/office/drawing/2014/main" val="116163688"/>
                    </a:ext>
                  </a:extLst>
                </a:gridCol>
                <a:gridCol w="1200295">
                  <a:extLst>
                    <a:ext uri="{9D8B030D-6E8A-4147-A177-3AD203B41FA5}">
                      <a16:colId xmlns:a16="http://schemas.microsoft.com/office/drawing/2014/main" val="2363337019"/>
                    </a:ext>
                  </a:extLst>
                </a:gridCol>
                <a:gridCol w="3037971">
                  <a:extLst>
                    <a:ext uri="{9D8B030D-6E8A-4147-A177-3AD203B41FA5}">
                      <a16:colId xmlns:a16="http://schemas.microsoft.com/office/drawing/2014/main" val="3217416142"/>
                    </a:ext>
                  </a:extLst>
                </a:gridCol>
              </a:tblGrid>
              <a:tr h="221582">
                <a:tc gridSpan="2">
                  <a:txBody>
                    <a:bodyPr/>
                    <a:lstStyle/>
                    <a:p>
                      <a:r>
                        <a:rPr lang="en-US" sz="700">
                          <a:solidFill>
                            <a:schemeClr val="bg2">
                              <a:lumMod val="25000"/>
                            </a:schemeClr>
                          </a:solidFill>
                          <a:latin typeface="+mj-lt"/>
                          <a:cs typeface="Teko Regular" panose="02000000000000000000" pitchFamily="2" charset="0"/>
                        </a:rPr>
                        <a:t>Product Name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hMerge="1">
                  <a:txBody>
                    <a:bodyPr/>
                    <a:lstStyle/>
                    <a:p>
                      <a:endParaRPr lang="zh-TW" altLang="en-US"/>
                    </a:p>
                  </a:txBody>
                  <a:tcPr/>
                </a:tc>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700" dirty="0">
                          <a:solidFill>
                            <a:schemeClr val="tx1">
                              <a:lumMod val="85000"/>
                              <a:lumOff val="15000"/>
                            </a:schemeClr>
                          </a:solidFill>
                          <a:latin typeface="Figtree" pitchFamily="2" charset="0"/>
                          <a:cs typeface="Teko Regular" panose="02000000000000000000" pitchFamily="2" charset="0"/>
                        </a:rPr>
                        <a:t>MASTERFRAME 360 PANORAMA</a:t>
                      </a:r>
                      <a:r>
                        <a:rPr lang="zh-CN" altLang="en-US" sz="700" dirty="0">
                          <a:solidFill>
                            <a:schemeClr val="tx1">
                              <a:lumMod val="85000"/>
                              <a:lumOff val="15000"/>
                            </a:schemeClr>
                          </a:solidFill>
                          <a:latin typeface="Figtree" pitchFamily="2" charset="0"/>
                          <a:cs typeface="Teko Regular" panose="02000000000000000000" pitchFamily="2" charset="0"/>
                        </a:rPr>
                        <a:t>（</a:t>
                      </a:r>
                      <a:r>
                        <a:rPr lang="en-US" altLang="zh-TW" sz="700" kern="1200" dirty="0">
                          <a:solidFill>
                            <a:schemeClr val="tx1"/>
                          </a:solidFill>
                          <a:effectLst/>
                          <a:latin typeface="Figtree" pitchFamily="2" charset="0"/>
                          <a:ea typeface="+mn-ea"/>
                          <a:cs typeface="+mn-cs"/>
                        </a:rPr>
                        <a:t>MF360-KINN-S00</a:t>
                      </a:r>
                      <a:r>
                        <a:rPr lang="zh-CN" altLang="en-US" sz="700" dirty="0">
                          <a:solidFill>
                            <a:schemeClr val="tx1">
                              <a:lumMod val="85000"/>
                              <a:lumOff val="15000"/>
                            </a:schemeClr>
                          </a:solidFill>
                          <a:latin typeface="Figtree" pitchFamily="2" charset="0"/>
                          <a:cs typeface="Teko Regular" panose="02000000000000000000" pitchFamily="2" charset="0"/>
                        </a:rPr>
                        <a:t>）</a:t>
                      </a:r>
                      <a:endParaRPr lang="en-US" sz="700" dirty="0">
                        <a:solidFill>
                          <a:schemeClr val="tx1">
                            <a:lumMod val="85000"/>
                            <a:lumOff val="15000"/>
                          </a:schemeClr>
                        </a:solidFill>
                        <a:latin typeface="Figtree" pitchFamily="2" charset="0"/>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hMerge="1">
                  <a:txBody>
                    <a:bodyPr/>
                    <a:lstStyle/>
                    <a:p>
                      <a:endParaRPr lang="en-US"/>
                    </a:p>
                  </a:txBody>
                  <a:tcPr/>
                </a:tc>
                <a:extLst>
                  <a:ext uri="{0D108BD9-81ED-4DB2-BD59-A6C34878D82A}">
                    <a16:rowId xmlns:a16="http://schemas.microsoft.com/office/drawing/2014/main" val="2710142526"/>
                  </a:ext>
                </a:extLst>
              </a:tr>
              <a:tr h="0">
                <a:tc rowSpan="2">
                  <a:txBody>
                    <a:bodyPr/>
                    <a:lstStyle/>
                    <a:p>
                      <a:r>
                        <a:rPr lang="en-US" sz="700">
                          <a:solidFill>
                            <a:schemeClr val="bg2">
                              <a:lumMod val="25000"/>
                            </a:schemeClr>
                          </a:solidFill>
                          <a:latin typeface="+mj-lt"/>
                          <a:cs typeface="Teko Regular" panose="02000000000000000000" pitchFamily="2" charset="0"/>
                        </a:rPr>
                        <a:t>EAN Code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r>
                        <a:rPr lang="en-US" altLang="zh-CN" sz="700">
                          <a:solidFill>
                            <a:schemeClr val="bg2">
                              <a:lumMod val="25000"/>
                            </a:schemeClr>
                          </a:solidFill>
                          <a:latin typeface="+mj-lt"/>
                          <a:cs typeface="Teko Regular" panose="02000000000000000000" pitchFamily="2" charset="0"/>
                        </a:rPr>
                        <a:t>G</a:t>
                      </a:r>
                      <a:r>
                        <a:rPr lang="en-US" altLang="zh-TW" sz="700">
                          <a:solidFill>
                            <a:schemeClr val="bg2">
                              <a:lumMod val="25000"/>
                            </a:schemeClr>
                          </a:solidFill>
                          <a:latin typeface="+mj-lt"/>
                          <a:cs typeface="Teko Regular" panose="02000000000000000000" pitchFamily="2" charset="0"/>
                        </a:rPr>
                        <a:t>lobal</a:t>
                      </a:r>
                      <a:endParaRPr lang="en-US" sz="700">
                        <a:solidFill>
                          <a:schemeClr val="bg2">
                            <a:lumMod val="25000"/>
                          </a:schemeClr>
                        </a:solidFill>
                        <a:latin typeface="+mj-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gridSpan="2">
                  <a:txBody>
                    <a:bodyPr/>
                    <a:lstStyle/>
                    <a:p>
                      <a:r>
                        <a:rPr lang="en-US" sz="700">
                          <a:solidFill>
                            <a:schemeClr val="tx1">
                              <a:lumMod val="85000"/>
                              <a:lumOff val="15000"/>
                            </a:schemeClr>
                          </a:solidFill>
                          <a:latin typeface="Figtree" pitchFamily="2" charset="0"/>
                          <a:cs typeface="Teko Regular" panose="02000000000000000000" pitchFamily="2" charset="0"/>
                        </a:rPr>
                        <a:t>4719512163412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hMerge="1">
                  <a:txBody>
                    <a:bodyPr/>
                    <a:lstStyle/>
                    <a:p>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3200223642"/>
                  </a:ext>
                </a:extLst>
              </a:tr>
              <a:tr h="0">
                <a:tc vMerge="1">
                  <a:txBody>
                    <a:bodyPr/>
                    <a:lstStyle/>
                    <a:p>
                      <a:endParaRPr lang="en-US" sz="700">
                        <a:solidFill>
                          <a:schemeClr val="bg2">
                            <a:lumMod val="25000"/>
                          </a:schemeClr>
                        </a:solidFill>
                        <a:latin typeface="+mj-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r>
                        <a:rPr lang="en-US" altLang="zh-CN" sz="700">
                          <a:solidFill>
                            <a:schemeClr val="bg2">
                              <a:lumMod val="25000"/>
                            </a:schemeClr>
                          </a:solidFill>
                          <a:latin typeface="+mj-lt"/>
                          <a:cs typeface="Teko Regular" panose="02000000000000000000" pitchFamily="2" charset="0"/>
                        </a:rPr>
                        <a:t>CN</a:t>
                      </a:r>
                      <a:endParaRPr lang="en-US" sz="700">
                        <a:solidFill>
                          <a:schemeClr val="bg2">
                            <a:lumMod val="25000"/>
                          </a:schemeClr>
                        </a:solidFill>
                        <a:latin typeface="+mj-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gridSpan="2">
                  <a:txBody>
                    <a:bodyPr/>
                    <a:lstStyle/>
                    <a:p>
                      <a:r>
                        <a:rPr lang="en-US" sz="700">
                          <a:solidFill>
                            <a:schemeClr val="tx1">
                              <a:lumMod val="85000"/>
                              <a:lumOff val="15000"/>
                            </a:schemeClr>
                          </a:solidFill>
                          <a:latin typeface="Figtree" pitchFamily="2" charset="0"/>
                          <a:cs typeface="Teko Regular" panose="02000000000000000000" pitchFamily="2" charset="0"/>
                        </a:rPr>
                        <a:t>6928968323815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hMerge="1">
                  <a:txBody>
                    <a:bodyPr/>
                    <a:lstStyle/>
                    <a:p>
                      <a:endParaRPr lang="zh-TW" altLang="en-US"/>
                    </a:p>
                  </a:txBody>
                  <a:tcPr/>
                </a:tc>
                <a:extLst>
                  <a:ext uri="{0D108BD9-81ED-4DB2-BD59-A6C34878D82A}">
                    <a16:rowId xmlns:a16="http://schemas.microsoft.com/office/drawing/2014/main" val="2994830811"/>
                  </a:ext>
                </a:extLst>
              </a:tr>
              <a:tr h="169153">
                <a:tc gridSpan="2">
                  <a:txBody>
                    <a:bodyPr/>
                    <a:lstStyle/>
                    <a:p>
                      <a:r>
                        <a:rPr lang="en-US" sz="700">
                          <a:solidFill>
                            <a:schemeClr val="bg2">
                              <a:lumMod val="25000"/>
                            </a:schemeClr>
                          </a:solidFill>
                          <a:latin typeface="+mj-lt"/>
                          <a:cs typeface="Teko Regular" panose="02000000000000000000" pitchFamily="2" charset="0"/>
                        </a:rPr>
                        <a:t>UPC</a:t>
                      </a:r>
                      <a:r>
                        <a:rPr lang="en-US" sz="700" baseline="0">
                          <a:solidFill>
                            <a:schemeClr val="bg2">
                              <a:lumMod val="25000"/>
                            </a:schemeClr>
                          </a:solidFill>
                          <a:latin typeface="+mj-lt"/>
                          <a:cs typeface="Teko Regular" panose="02000000000000000000" pitchFamily="2" charset="0"/>
                        </a:rPr>
                        <a:t> Code</a:t>
                      </a:r>
                      <a:endParaRPr lang="en-US" sz="700">
                        <a:solidFill>
                          <a:schemeClr val="bg2">
                            <a:lumMod val="25000"/>
                          </a:schemeClr>
                        </a:solidFill>
                        <a:latin typeface="+mj-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hMerge="1">
                  <a:txBody>
                    <a:bodyPr/>
                    <a:lstStyle/>
                    <a:p>
                      <a:endParaRPr lang="zh-TW" altLang="en-US"/>
                    </a:p>
                  </a:txBody>
                  <a:tcPr/>
                </a:tc>
                <a:tc gridSpan="2">
                  <a:txBody>
                    <a:bodyPr/>
                    <a:lstStyle/>
                    <a:p>
                      <a:r>
                        <a:rPr lang="en-US" sz="700">
                          <a:solidFill>
                            <a:schemeClr val="tx1">
                              <a:lumMod val="85000"/>
                              <a:lumOff val="15000"/>
                            </a:schemeClr>
                          </a:solidFill>
                          <a:latin typeface="Figtree" pitchFamily="2" charset="0"/>
                          <a:cs typeface="Teko Regular" panose="02000000000000000000" pitchFamily="2" charset="0"/>
                        </a:rPr>
                        <a:t>884102135699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hMerge="1">
                  <a:txBody>
                    <a:bodyPr/>
                    <a:lstStyle/>
                    <a:p>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71456966"/>
                  </a:ext>
                </a:extLst>
              </a:tr>
              <a:tr h="169153">
                <a:tc gridSpan="2">
                  <a:txBody>
                    <a:bodyPr/>
                    <a:lstStyle/>
                    <a:p>
                      <a:r>
                        <a:rPr lang="en-US" sz="700">
                          <a:solidFill>
                            <a:schemeClr val="bg2">
                              <a:lumMod val="25000"/>
                            </a:schemeClr>
                          </a:solidFill>
                          <a:latin typeface="+mj-lt"/>
                          <a:cs typeface="Teko Regular" panose="02000000000000000000" pitchFamily="2" charset="0"/>
                        </a:rPr>
                        <a:t>Net Weight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hMerge="1">
                  <a:txBody>
                    <a:bodyPr/>
                    <a:lstStyle/>
                    <a:p>
                      <a:endParaRPr lang="zh-TW" altLang="en-US"/>
                    </a:p>
                  </a:txBody>
                  <a:tcPr/>
                </a:tc>
                <a:tc gridSpan="2">
                  <a:txBody>
                    <a:bodyPr/>
                    <a:lstStyle/>
                    <a:p>
                      <a:r>
                        <a:rPr lang="en-US" sz="700" dirty="0">
                          <a:solidFill>
                            <a:schemeClr val="bg2">
                              <a:lumMod val="25000"/>
                            </a:schemeClr>
                          </a:solidFill>
                          <a:latin typeface="Figtree" pitchFamily="2" charset="0"/>
                          <a:cs typeface="Teko Regular" panose="02000000000000000000" pitchFamily="2" charset="0"/>
                        </a:rPr>
                        <a:t>14.79 KG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hMerge="1">
                  <a:txBody>
                    <a:bodyPr/>
                    <a:lstStyle/>
                    <a:p>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1928680715"/>
                  </a:ext>
                </a:extLst>
              </a:tr>
              <a:tr h="169153">
                <a:tc gridSpan="2">
                  <a:txBody>
                    <a:bodyPr/>
                    <a:lstStyle/>
                    <a:p>
                      <a:r>
                        <a:rPr lang="en-US" sz="700">
                          <a:solidFill>
                            <a:schemeClr val="bg2">
                              <a:lumMod val="25000"/>
                            </a:schemeClr>
                          </a:solidFill>
                          <a:latin typeface="+mj-lt"/>
                          <a:cs typeface="Teko Regular" panose="02000000000000000000" pitchFamily="2" charset="0"/>
                        </a:rPr>
                        <a:t>Gross Weight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hMerge="1">
                  <a:txBody>
                    <a:bodyPr/>
                    <a:lstStyle/>
                    <a:p>
                      <a:endParaRPr lang="zh-TW" altLang="en-US"/>
                    </a:p>
                  </a:txBody>
                  <a:tcPr/>
                </a:tc>
                <a:tc gridSpan="2">
                  <a:txBody>
                    <a:bodyPr/>
                    <a:lstStyle/>
                    <a:p>
                      <a:r>
                        <a:rPr lang="en-US" sz="700" dirty="0">
                          <a:solidFill>
                            <a:schemeClr val="bg2">
                              <a:lumMod val="25000"/>
                            </a:schemeClr>
                          </a:solidFill>
                          <a:latin typeface="Figtree" pitchFamily="2" charset="0"/>
                          <a:cs typeface="Teko Regular" panose="02000000000000000000" pitchFamily="2" charset="0"/>
                        </a:rPr>
                        <a:t>19.23 KG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hMerge="1">
                  <a:txBody>
                    <a:bodyPr/>
                    <a:lstStyle/>
                    <a:p>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2044077716"/>
                  </a:ext>
                </a:extLst>
              </a:tr>
              <a:tr h="169153">
                <a:tc gridSpan="2">
                  <a:txBody>
                    <a:bodyPr/>
                    <a:lstStyle/>
                    <a:p>
                      <a:r>
                        <a:rPr lang="en-US" sz="700">
                          <a:solidFill>
                            <a:schemeClr val="bg2">
                              <a:lumMod val="25000"/>
                            </a:schemeClr>
                          </a:solidFill>
                          <a:latin typeface="+mj-lt"/>
                          <a:cs typeface="Teko Regular" panose="02000000000000000000" pitchFamily="2" charset="0"/>
                        </a:rPr>
                        <a:t>Carton Dimension (L x</a:t>
                      </a:r>
                      <a:r>
                        <a:rPr lang="en-US" sz="700" baseline="0">
                          <a:solidFill>
                            <a:schemeClr val="bg2">
                              <a:lumMod val="25000"/>
                            </a:schemeClr>
                          </a:solidFill>
                          <a:latin typeface="+mj-lt"/>
                          <a:cs typeface="Teko Regular" panose="02000000000000000000" pitchFamily="2" charset="0"/>
                        </a:rPr>
                        <a:t> W x H)</a:t>
                      </a:r>
                      <a:endParaRPr lang="en-US" sz="700">
                        <a:solidFill>
                          <a:schemeClr val="bg2">
                            <a:lumMod val="25000"/>
                          </a:schemeClr>
                        </a:solidFill>
                        <a:latin typeface="+mj-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hMerge="1">
                  <a:txBody>
                    <a:bodyPr/>
                    <a:lstStyle/>
                    <a:p>
                      <a:endParaRPr lang="zh-TW" altLang="en-US"/>
                    </a:p>
                  </a:txBody>
                  <a:tcPr/>
                </a:tc>
                <a:tc gridSpan="2">
                  <a:txBody>
                    <a:bodyPr/>
                    <a:lstStyle/>
                    <a:p>
                      <a:r>
                        <a:rPr lang="en-US" altLang="zh-TW" sz="700" dirty="0">
                          <a:solidFill>
                            <a:schemeClr val="bg2">
                              <a:lumMod val="25000"/>
                            </a:schemeClr>
                          </a:solidFill>
                          <a:latin typeface="Figtree" pitchFamily="2" charset="0"/>
                          <a:cs typeface="Teko Regular" panose="02000000000000000000" pitchFamily="2" charset="0"/>
                        </a:rPr>
                        <a:t>650 x 430 x 728 mm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hMerge="1">
                  <a:txBody>
                    <a:bodyPr/>
                    <a:lstStyle/>
                    <a:p>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11632705"/>
                  </a:ext>
                </a:extLst>
              </a:tr>
              <a:tr h="253729">
                <a:tc rowSpan="3" gridSpan="2">
                  <a:txBody>
                    <a:bodyPr/>
                    <a:lstStyle/>
                    <a:p>
                      <a:r>
                        <a:rPr lang="en-US" sz="700">
                          <a:solidFill>
                            <a:schemeClr val="bg2">
                              <a:lumMod val="25000"/>
                            </a:schemeClr>
                          </a:solidFill>
                          <a:latin typeface="+mj-lt"/>
                          <a:cs typeface="Teko Regular" panose="02000000000000000000" pitchFamily="2" charset="0"/>
                        </a:rPr>
                        <a:t>Container 20 feet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rowSpan="3" hMerge="1">
                  <a:txBody>
                    <a:bodyPr/>
                    <a:lstStyle/>
                    <a:p>
                      <a:endParaRPr lang="zh-TW" altLang="en-US"/>
                    </a:p>
                  </a:txBody>
                  <a:tcPr/>
                </a:tc>
                <a:tc>
                  <a:txBody>
                    <a:bodyPr/>
                    <a:lstStyle/>
                    <a:p>
                      <a:r>
                        <a:rPr lang="en-US" sz="700">
                          <a:solidFill>
                            <a:schemeClr val="bg2">
                              <a:lumMod val="25000"/>
                            </a:schemeClr>
                          </a:solidFill>
                          <a:latin typeface="+mj-lt"/>
                          <a:cs typeface="Teko Regular" panose="02000000000000000000" pitchFamily="2" charset="0"/>
                        </a:rPr>
                        <a:t>With Pallet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altLang="zh-TW" sz="700" dirty="0">
                          <a:solidFill>
                            <a:schemeClr val="bg2">
                              <a:lumMod val="25000"/>
                            </a:schemeClr>
                          </a:solidFill>
                          <a:latin typeface="Figtree" pitchFamily="2" charset="0"/>
                        </a:rPr>
                        <a:t>90</a:t>
                      </a:r>
                      <a:endParaRPr lang="zh-TW" altLang="en-US" sz="700" dirty="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01354195"/>
                  </a:ext>
                </a:extLst>
              </a:tr>
              <a:tr h="253729">
                <a:tc gridSpan="2" vMerge="1">
                  <a:txBody>
                    <a:bodyPr/>
                    <a:lstStyle/>
                    <a:p>
                      <a:endParaRPr lang="en-US" sz="800">
                        <a:solidFill>
                          <a:schemeClr val="tx1">
                            <a:lumMod val="50000"/>
                            <a:lumOff val="50000"/>
                          </a:schemeClr>
                        </a:solidFill>
                        <a:latin typeface="Big Shoulders Display ExtraBold" pitchFamily="2" charset="0"/>
                        <a:cs typeface="Teko Regular" panose="02000000000000000000" pitchFamily="2" charset="0"/>
                      </a:endParaRPr>
                    </a:p>
                  </a:txBody>
                  <a:tcPr anchor="ctr">
                    <a:solidFill>
                      <a:srgbClr val="CBCBCB"/>
                    </a:solidFill>
                  </a:tcPr>
                </a:tc>
                <a:tc hMerge="1" vMerge="1">
                  <a:txBody>
                    <a:bodyPr/>
                    <a:lstStyle/>
                    <a:p>
                      <a:endParaRPr lang="zh-TW" altLang="en-US"/>
                    </a:p>
                  </a:txBody>
                  <a:tcPr/>
                </a:tc>
                <a:tc>
                  <a:txBody>
                    <a:bodyPr/>
                    <a:lstStyle/>
                    <a:p>
                      <a:r>
                        <a:rPr lang="en-US" sz="700">
                          <a:solidFill>
                            <a:schemeClr val="bg2">
                              <a:lumMod val="25000"/>
                            </a:schemeClr>
                          </a:solidFill>
                          <a:latin typeface="+mj-lt"/>
                          <a:cs typeface="Teko Regular" panose="02000000000000000000" pitchFamily="2" charset="0"/>
                        </a:rPr>
                        <a:t>Carton / Pallet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altLang="zh-TW" sz="700" dirty="0">
                          <a:solidFill>
                            <a:schemeClr val="bg2">
                              <a:lumMod val="25000"/>
                            </a:schemeClr>
                          </a:solidFill>
                          <a:latin typeface="Figtree" pitchFamily="2" charset="0"/>
                        </a:rPr>
                        <a:t>9</a:t>
                      </a:r>
                      <a:endParaRPr lang="zh-TW" altLang="en-US" sz="700" dirty="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3352309685"/>
                  </a:ext>
                </a:extLst>
              </a:tr>
              <a:tr h="253729">
                <a:tc gridSpan="2" vMerge="1">
                  <a:txBody>
                    <a:bodyPr/>
                    <a:lstStyle/>
                    <a:p>
                      <a:endParaRPr lang="en-US" sz="800">
                        <a:solidFill>
                          <a:schemeClr val="tx1">
                            <a:lumMod val="50000"/>
                            <a:lumOff val="50000"/>
                          </a:schemeClr>
                        </a:solidFill>
                        <a:latin typeface="Big Shoulders Display ExtraBold" pitchFamily="2" charset="0"/>
                        <a:cs typeface="Teko Regular" panose="02000000000000000000" pitchFamily="2" charset="0"/>
                      </a:endParaRPr>
                    </a:p>
                  </a:txBody>
                  <a:tcPr anchor="ctr">
                    <a:solidFill>
                      <a:srgbClr val="E7E7E7"/>
                    </a:solidFill>
                  </a:tcPr>
                </a:tc>
                <a:tc hMerge="1" vMerge="1">
                  <a:txBody>
                    <a:bodyPr/>
                    <a:lstStyle/>
                    <a:p>
                      <a:endParaRPr lang="zh-TW" altLang="en-US"/>
                    </a:p>
                  </a:txBody>
                  <a:tcPr/>
                </a:tc>
                <a:tc>
                  <a:txBody>
                    <a:bodyPr/>
                    <a:lstStyle/>
                    <a:p>
                      <a:r>
                        <a:rPr lang="en-US" sz="700">
                          <a:solidFill>
                            <a:schemeClr val="bg2">
                              <a:lumMod val="25000"/>
                            </a:schemeClr>
                          </a:solidFill>
                          <a:latin typeface="+mj-lt"/>
                          <a:cs typeface="Teko Regular" panose="02000000000000000000" pitchFamily="2" charset="0"/>
                        </a:rPr>
                        <a:t>Without Pallet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altLang="zh-TW" sz="700" dirty="0">
                          <a:solidFill>
                            <a:schemeClr val="bg2">
                              <a:lumMod val="25000"/>
                            </a:schemeClr>
                          </a:solidFill>
                          <a:latin typeface="Figtree" pitchFamily="2" charset="0"/>
                        </a:rPr>
                        <a:t>135</a:t>
                      </a:r>
                      <a:endParaRPr lang="zh-TW" altLang="en-US" sz="700" dirty="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2275835580"/>
                  </a:ext>
                </a:extLst>
              </a:tr>
              <a:tr h="253729">
                <a:tc rowSpan="3" gridSpan="2">
                  <a:txBody>
                    <a:bodyPr/>
                    <a:lstStyle/>
                    <a:p>
                      <a:r>
                        <a:rPr lang="en-US" sz="700">
                          <a:solidFill>
                            <a:schemeClr val="bg2">
                              <a:lumMod val="25000"/>
                            </a:schemeClr>
                          </a:solidFill>
                          <a:latin typeface="+mj-lt"/>
                          <a:cs typeface="Teko Regular" panose="02000000000000000000" pitchFamily="2" charset="0"/>
                        </a:rPr>
                        <a:t>Container</a:t>
                      </a:r>
                      <a:r>
                        <a:rPr lang="en-US" sz="700" baseline="0">
                          <a:solidFill>
                            <a:schemeClr val="bg2">
                              <a:lumMod val="25000"/>
                            </a:schemeClr>
                          </a:solidFill>
                          <a:latin typeface="+mj-lt"/>
                          <a:cs typeface="Teko Regular" panose="02000000000000000000" pitchFamily="2" charset="0"/>
                        </a:rPr>
                        <a:t> 40 feet</a:t>
                      </a:r>
                      <a:endParaRPr lang="en-US" sz="700">
                        <a:solidFill>
                          <a:schemeClr val="bg2">
                            <a:lumMod val="25000"/>
                          </a:schemeClr>
                        </a:solidFill>
                        <a:latin typeface="+mj-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rowSpan="3" hMerge="1">
                  <a:txBody>
                    <a:bodyPr/>
                    <a:lstStyle/>
                    <a:p>
                      <a:endParaRPr lang="zh-TW" altLang="en-US"/>
                    </a:p>
                  </a:txBody>
                  <a:tcPr/>
                </a:tc>
                <a:tc>
                  <a:txBody>
                    <a:bodyPr/>
                    <a:lstStyle/>
                    <a:p>
                      <a:r>
                        <a:rPr lang="en-US" sz="700">
                          <a:solidFill>
                            <a:schemeClr val="bg2">
                              <a:lumMod val="25000"/>
                            </a:schemeClr>
                          </a:solidFill>
                          <a:latin typeface="+mj-lt"/>
                          <a:cs typeface="Teko Regular" panose="02000000000000000000" pitchFamily="2" charset="0"/>
                        </a:rPr>
                        <a:t>With Pallet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r>
                        <a:rPr lang="en-US" altLang="zh-TW" sz="700" dirty="0">
                          <a:solidFill>
                            <a:schemeClr val="bg2">
                              <a:lumMod val="25000"/>
                            </a:schemeClr>
                          </a:solidFill>
                          <a:latin typeface="Figtree" pitchFamily="2" charset="0"/>
                        </a:rPr>
                        <a:t>180</a:t>
                      </a:r>
                      <a:endParaRPr lang="zh-TW" altLang="en-US" sz="700" dirty="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2652046870"/>
                  </a:ext>
                </a:extLst>
              </a:tr>
              <a:tr h="253729">
                <a:tc gridSpan="2" vMerge="1">
                  <a:txBody>
                    <a:bodyPr/>
                    <a:lstStyle/>
                    <a:p>
                      <a:endParaRPr lang="en-US" sz="800">
                        <a:solidFill>
                          <a:schemeClr val="tx1">
                            <a:lumMod val="50000"/>
                            <a:lumOff val="50000"/>
                          </a:schemeClr>
                        </a:solidFill>
                        <a:latin typeface="Big Shoulders Display ExtraBold" pitchFamily="2" charset="0"/>
                        <a:cs typeface="Teko Regular" panose="02000000000000000000" pitchFamily="2" charset="0"/>
                      </a:endParaRPr>
                    </a:p>
                  </a:txBody>
                  <a:tcPr anchor="ctr">
                    <a:solidFill>
                      <a:srgbClr val="E7E7E7"/>
                    </a:solidFill>
                  </a:tcPr>
                </a:tc>
                <a:tc hMerge="1" vMerge="1">
                  <a:txBody>
                    <a:bodyPr/>
                    <a:lstStyle/>
                    <a:p>
                      <a:endParaRPr lang="zh-TW" altLang="en-US"/>
                    </a:p>
                  </a:txBody>
                  <a:tcPr/>
                </a:tc>
                <a:tc>
                  <a:txBody>
                    <a:bodyPr/>
                    <a:lstStyle/>
                    <a:p>
                      <a:r>
                        <a:rPr lang="en-US" sz="700">
                          <a:solidFill>
                            <a:schemeClr val="bg2">
                              <a:lumMod val="25000"/>
                            </a:schemeClr>
                          </a:solidFill>
                          <a:latin typeface="+mj-lt"/>
                          <a:cs typeface="Teko Regular" panose="02000000000000000000" pitchFamily="2" charset="0"/>
                        </a:rPr>
                        <a:t>Carton / Pallet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TW" sz="700" dirty="0">
                          <a:solidFill>
                            <a:schemeClr val="bg2">
                              <a:lumMod val="25000"/>
                            </a:schemeClr>
                          </a:solidFill>
                          <a:latin typeface="Figtree" pitchFamily="2" charset="0"/>
                        </a:rPr>
                        <a:t>9</a:t>
                      </a:r>
                      <a:endParaRPr lang="zh-TW" altLang="en-US" sz="700" dirty="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3055185740"/>
                  </a:ext>
                </a:extLst>
              </a:tr>
              <a:tr h="253729">
                <a:tc gridSpan="2" vMerge="1">
                  <a:txBody>
                    <a:bodyPr/>
                    <a:lstStyle/>
                    <a:p>
                      <a:endParaRPr lang="en-US" sz="800">
                        <a:solidFill>
                          <a:schemeClr val="tx1">
                            <a:lumMod val="50000"/>
                            <a:lumOff val="50000"/>
                          </a:schemeClr>
                        </a:solidFill>
                        <a:latin typeface="Big Shoulders Display ExtraBold" pitchFamily="2" charset="0"/>
                        <a:cs typeface="Teko Regular" panose="02000000000000000000" pitchFamily="2" charset="0"/>
                      </a:endParaRPr>
                    </a:p>
                  </a:txBody>
                  <a:tcPr anchor="ctr">
                    <a:solidFill>
                      <a:srgbClr val="E7E7E7"/>
                    </a:solidFill>
                  </a:tcPr>
                </a:tc>
                <a:tc hMerge="1" vMerge="1">
                  <a:txBody>
                    <a:bodyPr/>
                    <a:lstStyle/>
                    <a:p>
                      <a:endParaRPr lang="zh-TW" altLang="en-US"/>
                    </a:p>
                  </a:txBody>
                  <a:tcPr/>
                </a:tc>
                <a:tc>
                  <a:txBody>
                    <a:bodyPr/>
                    <a:lstStyle/>
                    <a:p>
                      <a:r>
                        <a:rPr lang="en-US" sz="700">
                          <a:solidFill>
                            <a:schemeClr val="bg2">
                              <a:lumMod val="25000"/>
                            </a:schemeClr>
                          </a:solidFill>
                          <a:latin typeface="+mj-lt"/>
                          <a:cs typeface="Teko Regular" panose="02000000000000000000" pitchFamily="2" charset="0"/>
                        </a:rPr>
                        <a:t>Without Pallet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tc>
                  <a:txBody>
                    <a:bodyPr/>
                    <a:lstStyle/>
                    <a:p>
                      <a:r>
                        <a:rPr lang="en-US" altLang="zh-TW" sz="700" dirty="0">
                          <a:solidFill>
                            <a:schemeClr val="bg2">
                              <a:lumMod val="25000"/>
                            </a:schemeClr>
                          </a:solidFill>
                          <a:latin typeface="Figtree" pitchFamily="2" charset="0"/>
                        </a:rPr>
                        <a:t>270</a:t>
                      </a:r>
                      <a:endParaRPr lang="zh-TW" altLang="en-US" sz="700" dirty="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6E6"/>
                    </a:solidFill>
                  </a:tcPr>
                </a:tc>
                <a:extLst>
                  <a:ext uri="{0D108BD9-81ED-4DB2-BD59-A6C34878D82A}">
                    <a16:rowId xmlns:a16="http://schemas.microsoft.com/office/drawing/2014/main" val="71054144"/>
                  </a:ext>
                </a:extLst>
              </a:tr>
              <a:tr h="253729">
                <a:tc rowSpan="3" gridSpan="2">
                  <a:txBody>
                    <a:bodyPr/>
                    <a:lstStyle/>
                    <a:p>
                      <a:r>
                        <a:rPr lang="en-US" sz="700">
                          <a:solidFill>
                            <a:schemeClr val="bg2">
                              <a:lumMod val="25000"/>
                            </a:schemeClr>
                          </a:solidFill>
                          <a:latin typeface="+mj-lt"/>
                          <a:cs typeface="Teko Regular" panose="02000000000000000000" pitchFamily="2" charset="0"/>
                        </a:rPr>
                        <a:t>Container</a:t>
                      </a:r>
                      <a:r>
                        <a:rPr lang="en-US" sz="700" baseline="0">
                          <a:solidFill>
                            <a:schemeClr val="bg2">
                              <a:lumMod val="25000"/>
                            </a:schemeClr>
                          </a:solidFill>
                          <a:latin typeface="+mj-lt"/>
                          <a:cs typeface="Teko Regular" panose="02000000000000000000" pitchFamily="2" charset="0"/>
                        </a:rPr>
                        <a:t> 40 HQ</a:t>
                      </a:r>
                      <a:endParaRPr lang="en-US" sz="700">
                        <a:solidFill>
                          <a:schemeClr val="bg2">
                            <a:lumMod val="25000"/>
                          </a:schemeClr>
                        </a:solidFill>
                        <a:latin typeface="+mj-lt"/>
                        <a:cs typeface="Teko Regular" panose="02000000000000000000"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rowSpan="3" hMerge="1">
                  <a:txBody>
                    <a:bodyPr/>
                    <a:lstStyle/>
                    <a:p>
                      <a:endParaRPr lang="zh-TW" altLang="en-US"/>
                    </a:p>
                  </a:txBody>
                  <a:tcPr/>
                </a:tc>
                <a:tc>
                  <a:txBody>
                    <a:bodyPr/>
                    <a:lstStyle/>
                    <a:p>
                      <a:r>
                        <a:rPr lang="en-US" sz="700">
                          <a:solidFill>
                            <a:schemeClr val="bg2">
                              <a:lumMod val="25000"/>
                            </a:schemeClr>
                          </a:solidFill>
                          <a:latin typeface="+mj-lt"/>
                          <a:cs typeface="Teko Regular" panose="02000000000000000000" pitchFamily="2" charset="0"/>
                        </a:rPr>
                        <a:t>With Pallet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altLang="zh-TW" sz="700" dirty="0">
                          <a:solidFill>
                            <a:schemeClr val="bg2">
                              <a:lumMod val="25000"/>
                            </a:schemeClr>
                          </a:solidFill>
                          <a:latin typeface="Figtree" pitchFamily="2" charset="0"/>
                        </a:rPr>
                        <a:t>240</a:t>
                      </a:r>
                      <a:endParaRPr lang="zh-TW" altLang="en-US" sz="700" dirty="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1437572382"/>
                  </a:ext>
                </a:extLst>
              </a:tr>
              <a:tr h="253729">
                <a:tc gridSpan="2" vMerge="1">
                  <a:txBody>
                    <a:bodyPr/>
                    <a:lstStyle/>
                    <a:p>
                      <a:endParaRPr lang="en-US" sz="800">
                        <a:solidFill>
                          <a:schemeClr val="tx1">
                            <a:lumMod val="50000"/>
                            <a:lumOff val="50000"/>
                          </a:schemeClr>
                        </a:solidFill>
                        <a:latin typeface="Big Shoulders Display ExtraBold" pitchFamily="2" charset="0"/>
                        <a:cs typeface="Teko Regular" panose="02000000000000000000" pitchFamily="2" charset="0"/>
                      </a:endParaRPr>
                    </a:p>
                  </a:txBody>
                  <a:tcPr anchor="ctr">
                    <a:solidFill>
                      <a:srgbClr val="E7E7E7"/>
                    </a:solidFill>
                  </a:tcPr>
                </a:tc>
                <a:tc hMerge="1" vMerge="1">
                  <a:txBody>
                    <a:bodyPr/>
                    <a:lstStyle/>
                    <a:p>
                      <a:endParaRPr lang="zh-TW" altLang="en-US"/>
                    </a:p>
                  </a:txBody>
                  <a:tcPr/>
                </a:tc>
                <a:tc>
                  <a:txBody>
                    <a:bodyPr/>
                    <a:lstStyle/>
                    <a:p>
                      <a:r>
                        <a:rPr lang="en-US" sz="700">
                          <a:solidFill>
                            <a:schemeClr val="bg2">
                              <a:lumMod val="25000"/>
                            </a:schemeClr>
                          </a:solidFill>
                          <a:latin typeface="+mj-lt"/>
                          <a:cs typeface="Teko Regular" panose="02000000000000000000" pitchFamily="2" charset="0"/>
                        </a:rPr>
                        <a:t>Carton / Pallet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altLang="zh-TW" sz="700" dirty="0">
                          <a:solidFill>
                            <a:schemeClr val="bg2">
                              <a:lumMod val="25000"/>
                            </a:schemeClr>
                          </a:solidFill>
                          <a:latin typeface="Figtree" pitchFamily="2" charset="0"/>
                        </a:rPr>
                        <a:t>12</a:t>
                      </a:r>
                      <a:endParaRPr lang="zh-TW" altLang="en-US" sz="700" dirty="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876479337"/>
                  </a:ext>
                </a:extLst>
              </a:tr>
              <a:tr h="253729">
                <a:tc gridSpan="2" vMerge="1">
                  <a:txBody>
                    <a:bodyPr/>
                    <a:lstStyle/>
                    <a:p>
                      <a:endParaRPr lang="en-US" sz="800">
                        <a:solidFill>
                          <a:schemeClr val="tx1">
                            <a:lumMod val="50000"/>
                            <a:lumOff val="50000"/>
                          </a:schemeClr>
                        </a:solidFill>
                        <a:latin typeface="Big Shoulders Display ExtraBold" pitchFamily="2" charset="0"/>
                        <a:cs typeface="Teko Regular" panose="02000000000000000000" pitchFamily="2" charset="0"/>
                      </a:endParaRPr>
                    </a:p>
                  </a:txBody>
                  <a:tcPr anchor="ctr">
                    <a:solidFill>
                      <a:srgbClr val="E7E7E7"/>
                    </a:solidFill>
                  </a:tcPr>
                </a:tc>
                <a:tc hMerge="1" vMerge="1">
                  <a:txBody>
                    <a:bodyPr/>
                    <a:lstStyle/>
                    <a:p>
                      <a:endParaRPr lang="zh-TW" altLang="en-US"/>
                    </a:p>
                  </a:txBody>
                  <a:tcPr/>
                </a:tc>
                <a:tc>
                  <a:txBody>
                    <a:bodyPr/>
                    <a:lstStyle/>
                    <a:p>
                      <a:r>
                        <a:rPr lang="en-US" sz="700">
                          <a:solidFill>
                            <a:schemeClr val="bg2">
                              <a:lumMod val="25000"/>
                            </a:schemeClr>
                          </a:solidFill>
                          <a:latin typeface="+mj-lt"/>
                          <a:cs typeface="Teko Regular" panose="02000000000000000000" pitchFamily="2" charset="0"/>
                        </a:rPr>
                        <a:t>Without Pallet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tc>
                  <a:txBody>
                    <a:bodyPr/>
                    <a:lstStyle/>
                    <a:p>
                      <a:r>
                        <a:rPr lang="en-US" altLang="zh-CN" sz="700" dirty="0">
                          <a:solidFill>
                            <a:schemeClr val="bg2">
                              <a:lumMod val="25000"/>
                            </a:schemeClr>
                          </a:solidFill>
                          <a:latin typeface="Figtree" pitchFamily="2" charset="0"/>
                        </a:rPr>
                        <a:t>318</a:t>
                      </a:r>
                      <a:endParaRPr lang="zh-TW" altLang="en-US" sz="700" dirty="0">
                        <a:solidFill>
                          <a:schemeClr val="bg2">
                            <a:lumMod val="25000"/>
                          </a:schemeClr>
                        </a:solidFill>
                        <a:latin typeface="Figtree" pitchFamily="2"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BCBCB"/>
                    </a:solidFill>
                  </a:tcPr>
                </a:tc>
                <a:extLst>
                  <a:ext uri="{0D108BD9-81ED-4DB2-BD59-A6C34878D82A}">
                    <a16:rowId xmlns:a16="http://schemas.microsoft.com/office/drawing/2014/main" val="1037184394"/>
                  </a:ext>
                </a:extLst>
              </a:tr>
            </a:tbl>
          </a:graphicData>
        </a:graphic>
      </p:graphicFrame>
    </p:spTree>
    <p:extLst>
      <p:ext uri="{BB962C8B-B14F-4D97-AF65-F5344CB8AC3E}">
        <p14:creationId xmlns:p14="http://schemas.microsoft.com/office/powerpoint/2010/main" val="1254487435"/>
      </p:ext>
    </p:extLst>
  </p:cSld>
  <p:clrMapOvr>
    <a:masterClrMapping/>
  </p:clrMapOvr>
</p:sld>
</file>

<file path=ppt/theme/theme1.xml><?xml version="1.0" encoding="utf-8"?>
<a:theme xmlns:a="http://schemas.openxmlformats.org/drawingml/2006/main" name="Office Theme">
  <a:themeElements>
    <a:clrScheme name="CM2025">
      <a:dk1>
        <a:sysClr val="windowText" lastClr="000000"/>
      </a:dk1>
      <a:lt1>
        <a:sysClr val="window" lastClr="FFFFFF"/>
      </a:lt1>
      <a:dk2>
        <a:srgbClr val="44546A"/>
      </a:dk2>
      <a:lt2>
        <a:srgbClr val="E7E6E6"/>
      </a:lt2>
      <a:accent1>
        <a:srgbClr val="140CB6"/>
      </a:accent1>
      <a:accent2>
        <a:srgbClr val="7832F5"/>
      </a:accent2>
      <a:accent3>
        <a:srgbClr val="EC0AD3"/>
      </a:accent3>
      <a:accent4>
        <a:srgbClr val="1B11B0"/>
      </a:accent4>
      <a:accent5>
        <a:srgbClr val="FF431B"/>
      </a:accent5>
      <a:accent6>
        <a:srgbClr val="28134C"/>
      </a:accent6>
      <a:hlink>
        <a:srgbClr val="A5A5A5"/>
      </a:hlink>
      <a:folHlink>
        <a:srgbClr val="954F72"/>
      </a:folHlink>
    </a:clrScheme>
    <a:fontScheme name="CM">
      <a:majorFont>
        <a:latin typeface="Figtree ExtraBold"/>
        <a:ea typeface="Noto Sans ExtraBold"/>
        <a:cs typeface=""/>
      </a:majorFont>
      <a:minorFont>
        <a:latin typeface="Figtree Light"/>
        <a:ea typeface="Noto Sans Light"/>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0901708-cf50-4cc4-ba5e-7c71972f57bd">
      <Terms xmlns="http://schemas.microsoft.com/office/infopath/2007/PartnerControls"/>
    </lcf76f155ced4ddcb4097134ff3c332f>
    <TaxCatchAll xmlns="60005c14-92ce-409a-ad4b-b5c18a81285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文件" ma:contentTypeID="0x0101005F82E395F2EB06419F32C5C867A27928" ma:contentTypeVersion="14" ma:contentTypeDescription="建立新的文件。" ma:contentTypeScope="" ma:versionID="0624a27e4b8797259936b38ebfe8aae4">
  <xsd:schema xmlns:xsd="http://www.w3.org/2001/XMLSchema" xmlns:xs="http://www.w3.org/2001/XMLSchema" xmlns:p="http://schemas.microsoft.com/office/2006/metadata/properties" xmlns:ns2="f0901708-cf50-4cc4-ba5e-7c71972f57bd" xmlns:ns3="60005c14-92ce-409a-ad4b-b5c18a81285b" targetNamespace="http://schemas.microsoft.com/office/2006/metadata/properties" ma:root="true" ma:fieldsID="bf6e0ec688f0df098fc04515c91fb288" ns2:_="" ns3:_="">
    <xsd:import namespace="f0901708-cf50-4cc4-ba5e-7c71972f57bd"/>
    <xsd:import namespace="60005c14-92ce-409a-ad4b-b5c18a81285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901708-cf50-4cc4-ba5e-7c71972f57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影像標籤" ma:readOnly="false" ma:fieldId="{5cf76f15-5ced-4ddc-b409-7134ff3c332f}" ma:taxonomyMulti="true" ma:sspId="8100efa1-68e3-48a8-b305-d43d0f9db10e"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0005c14-92ce-409a-ad4b-b5c18a81285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9c15a4f-dc99-4391-83ed-1f8b44a2e2e5}" ma:internalName="TaxCatchAll" ma:showField="CatchAllData" ma:web="60005c14-92ce-409a-ad4b-b5c18a8128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內容類型"/>
        <xsd:element ref="dc:title" minOccurs="0" maxOccurs="1" ma:index="4" ma:displayName="標題"/>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C9AE646-6DF2-466F-9C38-643E9EFA2B30}">
  <ds:schemaRefs>
    <ds:schemaRef ds:uri="http://purl.org/dc/dcmitype/"/>
    <ds:schemaRef ds:uri="http://purl.org/dc/terms/"/>
    <ds:schemaRef ds:uri="60005c14-92ce-409a-ad4b-b5c18a81285b"/>
    <ds:schemaRef ds:uri="http://schemas.microsoft.com/office/2006/metadata/properties"/>
    <ds:schemaRef ds:uri="http://www.w3.org/XML/1998/namespace"/>
    <ds:schemaRef ds:uri="http://purl.org/dc/elements/1.1/"/>
    <ds:schemaRef ds:uri="f0901708-cf50-4cc4-ba5e-7c71972f57bd"/>
    <ds:schemaRef ds:uri="http://schemas.microsoft.com/office/2006/documentManagement/types"/>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D9282BBF-0D80-4AB1-B3A2-456D310BDEBE}">
  <ds:schemaRefs>
    <ds:schemaRef ds:uri="http://schemas.microsoft.com/sharepoint/v3/contenttype/forms"/>
  </ds:schemaRefs>
</ds:datastoreItem>
</file>

<file path=customXml/itemProps3.xml><?xml version="1.0" encoding="utf-8"?>
<ds:datastoreItem xmlns:ds="http://schemas.openxmlformats.org/officeDocument/2006/customXml" ds:itemID="{3F9511FF-B2A5-43E8-B3DE-5CB8847D68A2}"/>
</file>

<file path=docMetadata/LabelInfo.xml><?xml version="1.0" encoding="utf-8"?>
<clbl:labelList xmlns:clbl="http://schemas.microsoft.com/office/2020/mipLabelMetadata">
  <clbl:label id="{c8e3e5a1-7c99-437e-b0bb-3cf18072c917}" enabled="1" method="Privileged" siteId="{4908fa00-a99f-47f5-ad64-86bd2e41f3dd}" removed="0"/>
</clbl:labelList>
</file>

<file path=docProps/app.xml><?xml version="1.0" encoding="utf-8"?>
<Properties xmlns="http://schemas.openxmlformats.org/officeDocument/2006/extended-properties" xmlns:vt="http://schemas.openxmlformats.org/officeDocument/2006/docPropsVTypes">
  <Template>Office Theme</Template>
  <TotalTime>27</TotalTime>
  <Words>863</Words>
  <Application>Microsoft Office PowerPoint</Application>
  <PresentationFormat>A4 紙張 (210x297 公釐)</PresentationFormat>
  <Paragraphs>143</Paragraphs>
  <Slides>3</Slides>
  <Notes>2</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3</vt:i4>
      </vt:variant>
    </vt:vector>
  </HeadingPairs>
  <TitlesOfParts>
    <vt:vector size="11" baseType="lpstr">
      <vt:lpstr>Figtree Black</vt:lpstr>
      <vt:lpstr>Figtree ExtraBold</vt:lpstr>
      <vt:lpstr>Aptos</vt:lpstr>
      <vt:lpstr>Arial</vt:lpstr>
      <vt:lpstr>Figtree</vt:lpstr>
      <vt:lpstr>Figtree Light</vt:lpstr>
      <vt:lpstr>Figtree Medium</vt:lpstr>
      <vt:lpstr>Office Theme</vt:lpstr>
      <vt:lpstr>PowerPoint 簡報</vt:lpstr>
      <vt:lpstr>PowerPoint 簡報</vt:lpstr>
      <vt:lpstr>PowerPoint 簡報</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horace</dc:creator>
  <cp:lastModifiedBy>Michael_Teng 鄧志祥</cp:lastModifiedBy>
  <cp:revision>7</cp:revision>
  <dcterms:created xsi:type="dcterms:W3CDTF">2024-10-07T07:56:47Z</dcterms:created>
  <dcterms:modified xsi:type="dcterms:W3CDTF">2025-12-19T02:08:27Z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0x0101005F82E395F2EB06419F32C5C867A27928</vt:lpwstr>
  </property>
  <property fmtid="{D5CDD505-2E9C-101B-9397-08002B2CF9AE}" pid="3" name="MediaServiceImageTags">
    <vt:lpwstr/>
  </property>
</Properties>
</file>